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ppt/presentation.xml" ContentType="application/vnd.openxmlformats-officedocument.presentationml.presentation.main+xml"/>
  <Override PartName="/ppt/slideMasters/slideMaster.xml" ContentType="application/vnd.openxmlformats-officedocument.presentationml.slideMaster+xml"/>
  <Override PartName="/ppt/slideLayouts/slideLayout.xml" ContentType="application/vnd.openxmlformats-officedocument.presentationml.slideLayout+xml"/>
  <Override PartName="/ppt/theme/theme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7748016" cy="10820400"/>
  <p:notesSz cx="6858000" cy="9144000"/>
</p:presentation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.xml"/><Relationship Id="rId2" Type="http://schemas.openxmlformats.org/officeDocument/2006/relationships/theme" Target="theme/theme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/Relationships>
</file>

<file path=ppt/slideLayouts/_rels/slideLayout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.xml"/></Relationships>
</file>

<file path=ppt/slideLayouts/slideLayout.xml><?xml version="1.0" encoding="utf-8"?>
<p:sldLayout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/>
    </p:spTree>
  </p:cSld>
  <p:clrMapOvr>
    <a:masterClrMapping/>
  </p:clrMapOvr>
</p:sldLayout>
</file>

<file path=ppt/slideMasters/_rels/slideMaster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.xml"/><Relationship Id="rId2" Type="http://schemas.openxmlformats.org/officeDocument/2006/relationships/theme" Target="../theme/theme.xml"/></Relationships>
</file>

<file path=ppt/slideMasters/slideMaster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</p:sldMaster>
</file>

<file path=ppt/slides/_rels/slide1.xml.rels>&#65279;<?xml version="1.0" encoding="UTF-8" standalone="yes"?><Relationships xmlns="http://schemas.openxmlformats.org/package/2006/relationships"><Relationship Id="rPictId0" Type="http://schemas.openxmlformats.org/officeDocument/2006/relationships/image" Target="../media/image1.jpeg"/><Relationship Id="rId1" Type="http://schemas.openxmlformats.org/officeDocument/2006/relationships/slideLayout" Target="../slideLayouts/slideLayout.xml"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.xml"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.xml"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.xml"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.xml"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.xml"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.xml"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.xml"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"/>
          <p:cNvPicPr>
            <a:picLocks noChangeAspect="1"/>
          </p:cNvPicPr>
          <p:nvPr/>
        </p:nvPicPr>
        <p:blipFill>
          <a:blip r:embed="rPictId0"/>
          <a:stretch>
            <a:fillRect/>
          </a:stretch>
        </p:blipFill>
        <p:spPr>
          <a:xfrm>
            <a:off x="4696968" y="1758696"/>
            <a:ext cx="2670048" cy="1545336"/>
          </a:xfrm>
          <a:prstGeom prst="rect">
            <a:avLst/>
          </a:prstGeom>
        </p:spPr>
      </p:pic>
      <p:sp>
        <p:nvSpPr>
          <p:cNvPr id="3" name=""/>
          <p:cNvSpPr/>
          <p:nvPr/>
        </p:nvSpPr>
        <p:spPr>
          <a:xfrm>
            <a:off x="899160" y="813816"/>
            <a:ext cx="6449568" cy="387096"/>
          </a:xfrm>
          <a:prstGeom prst="rect">
            <a:avLst/>
          </a:prstGeom>
        </p:spPr>
        <p:txBody>
          <a:bodyPr lIns="0" tIns="0" rIns="0" bIns="0">
            <a:noAutofit/>
          </a:bodyPr>
          <a:p>
            <a:pPr algn="ctr" indent="0">
              <a:lnSpc>
                <a:spcPts val="1656"/>
              </a:lnSpc>
              <a:spcAft>
                <a:spcPts val="1260"/>
              </a:spcAft>
            </a:pPr>
            <a:r>
              <a:rPr lang="ru" sz="1300">
                <a:latin typeface="Times New Roman"/>
              </a:rPr>
              <a:t>Муниципальное дошкольное образовательное учреждение «Детский сад «Дюймовочка» х. Клетский Среднеахтубинского района Волгоградской области</a:t>
            </a:r>
          </a:p>
        </p:txBody>
      </p:sp>
      <p:sp>
        <p:nvSpPr>
          <p:cNvPr id="4" name=""/>
          <p:cNvSpPr/>
          <p:nvPr/>
        </p:nvSpPr>
        <p:spPr>
          <a:xfrm>
            <a:off x="4700016" y="1408176"/>
            <a:ext cx="2667000" cy="332232"/>
          </a:xfrm>
          <a:prstGeom prst="rect">
            <a:avLst/>
          </a:prstGeom>
        </p:spPr>
        <p:txBody>
          <a:bodyPr lIns="0" tIns="0" rIns="0" bIns="0">
            <a:noAutofit/>
          </a:bodyPr>
          <a:p>
            <a:pPr indent="0">
              <a:spcAft>
                <a:spcPts val="210"/>
              </a:spcAft>
            </a:pPr>
            <a:r>
              <a:rPr lang="ru" sz="1100">
                <a:latin typeface="Times New Roman"/>
              </a:rPr>
              <a:t>УТВЕРЖДАЮ</a:t>
            </a:r>
          </a:p>
          <a:p>
            <a:pPr indent="0"/>
            <a:r>
              <a:rPr lang="ru" sz="1100">
                <a:latin typeface="Times New Roman"/>
              </a:rPr>
              <a:t>Заведующий МДОУ ДС Дюймовочка х.</a:t>
            </a:r>
          </a:p>
        </p:txBody>
      </p:sp>
      <p:sp>
        <p:nvSpPr>
          <p:cNvPr id="5" name=""/>
          <p:cNvSpPr/>
          <p:nvPr/>
        </p:nvSpPr>
        <p:spPr>
          <a:xfrm>
            <a:off x="899160" y="3685032"/>
            <a:ext cx="6449568" cy="688848"/>
          </a:xfrm>
          <a:prstGeom prst="rect">
            <a:avLst/>
          </a:prstGeom>
        </p:spPr>
        <p:txBody>
          <a:bodyPr lIns="0" tIns="0" rIns="0" bIns="0">
            <a:noAutofit/>
          </a:bodyPr>
          <a:p>
            <a:pPr algn="ctr" indent="0">
              <a:lnSpc>
                <a:spcPts val="1848"/>
              </a:lnSpc>
              <a:spcBef>
                <a:spcPts val="2100"/>
              </a:spcBef>
            </a:pPr>
            <a:r>
              <a:rPr lang="ru" sz="1500">
                <a:latin typeface="Times New Roman"/>
              </a:rPr>
              <a:t>ПАСПОРТ</a:t>
            </a:r>
          </a:p>
          <a:p>
            <a:pPr algn="ctr" indent="0">
              <a:lnSpc>
                <a:spcPts val="1848"/>
              </a:lnSpc>
              <a:spcAft>
                <a:spcPts val="28350"/>
              </a:spcAft>
            </a:pPr>
            <a:r>
              <a:rPr lang="ru" sz="1500">
                <a:latin typeface="Times New Roman"/>
              </a:rPr>
              <a:t>доступности для инвалидов объекта и предоставляемых на нем услуг в сфере образования (далее - услуги)</a:t>
            </a:r>
          </a:p>
        </p:txBody>
      </p:sp>
      <p:sp>
        <p:nvSpPr>
          <p:cNvPr id="6" name=""/>
          <p:cNvSpPr/>
          <p:nvPr/>
        </p:nvSpPr>
        <p:spPr>
          <a:xfrm>
            <a:off x="899160" y="9576816"/>
            <a:ext cx="6449568" cy="161544"/>
          </a:xfrm>
          <a:prstGeom prst="rect">
            <a:avLst/>
          </a:prstGeom>
        </p:spPr>
        <p:txBody>
          <a:bodyPr lIns="0" tIns="0" rIns="0" bIns="0">
            <a:noAutofit/>
          </a:bodyPr>
          <a:p>
            <a:pPr algn="ctr" indent="0">
              <a:spcBef>
                <a:spcPts val="28350"/>
              </a:spcBef>
            </a:pPr>
            <a:r>
              <a:rPr lang="ru" sz="1300">
                <a:latin typeface="Times New Roman"/>
              </a:rPr>
              <a:t>2025г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"/>
          <p:cNvSpPr/>
          <p:nvPr/>
        </p:nvSpPr>
        <p:spPr>
          <a:xfrm>
            <a:off x="1356360" y="1100328"/>
            <a:ext cx="5775960" cy="155448"/>
          </a:xfrm>
          <a:prstGeom prst="rect">
            <a:avLst/>
          </a:prstGeom>
        </p:spPr>
        <p:txBody>
          <a:bodyPr lIns="0" tIns="0" rIns="0" bIns="0">
            <a:noAutofit/>
          </a:bodyPr>
          <a:p>
            <a:pPr marL="1866900" indent="0">
              <a:spcAft>
                <a:spcPts val="1050"/>
              </a:spcAft>
            </a:pPr>
            <a:r>
              <a:rPr lang="ru" cap="small" sz="1100">
                <a:latin typeface="Times New Roman"/>
              </a:rPr>
              <a:t>1. Общие сведения об объекте</a:t>
            </a:r>
          </a:p>
        </p:txBody>
      </p:sp>
      <p:sp>
        <p:nvSpPr>
          <p:cNvPr id="3" name=""/>
          <p:cNvSpPr/>
          <p:nvPr/>
        </p:nvSpPr>
        <p:spPr>
          <a:xfrm>
            <a:off x="1356360" y="1444752"/>
            <a:ext cx="5775960" cy="8403336"/>
          </a:xfrm>
          <a:prstGeom prst="rect">
            <a:avLst/>
          </a:prstGeom>
        </p:spPr>
        <p:txBody>
          <a:bodyPr lIns="0" tIns="0" rIns="0" bIns="0">
            <a:noAutofit/>
          </a:bodyPr>
          <a:p>
            <a:pPr algn="just" marL="12700" indent="0">
              <a:lnSpc>
                <a:spcPts val="1368"/>
              </a:lnSpc>
              <a:spcBef>
                <a:spcPts val="1050"/>
              </a:spcBef>
            </a:pPr>
            <a:r>
              <a:rPr lang="ru" cap="small" sz="1100">
                <a:latin typeface="Times New Roman"/>
              </a:rPr>
              <a:t>I. Краткая характеристика объекта</a:t>
            </a:r>
          </a:p>
          <a:p>
            <a:pPr algn="just" marL="12700" marR="12700" indent="0">
              <a:lnSpc>
                <a:spcPts val="1368"/>
              </a:lnSpc>
            </a:pPr>
            <a:r>
              <a:rPr lang="ru" cap="small" sz="1100">
                <a:latin typeface="Times New Roman"/>
              </a:rPr>
              <a:t>1.1. Адрес объекта</a:t>
            </a:r>
            <a:r>
              <a:rPr lang="ru" sz="1100">
                <a:latin typeface="Times New Roman"/>
              </a:rPr>
              <a:t> </a:t>
            </a:r>
            <a:r>
              <a:rPr lang="ru" sz="1100">
                <a:latin typeface="Times New Roman"/>
              </a:rPr>
              <a:t>Волгоградская область, Среднеахтубинский район, х. Клетский, ул Микрорайон, д 45</a:t>
            </a:r>
            <a:r>
              <a:rPr lang="ru" sz="1100">
                <a:latin typeface="Times New Roman"/>
              </a:rPr>
              <a:t>_</a:t>
            </a:r>
          </a:p>
          <a:p>
            <a:pPr algn="just" marL="12700" marR="12700" indent="0">
              <a:lnSpc>
                <a:spcPts val="1368"/>
              </a:lnSpc>
            </a:pPr>
            <a:r>
              <a:rPr lang="ru" sz="1100">
                <a:latin typeface="Times New Roman"/>
              </a:rPr>
              <a:t>1.3. Наименование предоставляемой(-ых) услуги (услуг): дошкольное образова-ние, присмотр и уход за детьми.</a:t>
            </a:r>
          </a:p>
          <a:p>
            <a:pPr algn="just" marL="12700" indent="0">
              <a:lnSpc>
                <a:spcPts val="1368"/>
              </a:lnSpc>
            </a:pPr>
            <a:r>
              <a:rPr lang="ru" sz="1100">
                <a:latin typeface="Times New Roman"/>
              </a:rPr>
              <a:t>Сведения об объекте:</a:t>
            </a:r>
          </a:p>
          <a:p>
            <a:pPr algn="just" marL="12700" indent="0">
              <a:lnSpc>
                <a:spcPts val="1368"/>
              </a:lnSpc>
            </a:pPr>
            <a:r>
              <a:rPr lang="ru" sz="1100">
                <a:latin typeface="Times New Roman"/>
              </a:rPr>
              <a:t>□ отдельно стоящее здание в два этажа, 908,00 кв. м;</a:t>
            </a:r>
          </a:p>
          <a:p>
            <a:pPr algn="just" marL="12700" marR="12700" indent="0">
              <a:lnSpc>
                <a:spcPts val="1368"/>
              </a:lnSpc>
            </a:pPr>
            <a:r>
              <a:rPr lang="ru" sz="1100">
                <a:latin typeface="Times New Roman"/>
              </a:rPr>
              <a:t>□ наличие прилегающего земельного участка (да, нет); 5020 кв. м. Сведения о размещении объекта:</a:t>
            </a:r>
          </a:p>
          <a:p>
            <a:pPr algn="just" marL="12700" indent="0">
              <a:lnSpc>
                <a:spcPts val="1368"/>
              </a:lnSpc>
            </a:pPr>
            <a:r>
              <a:rPr lang="ru" sz="1100">
                <a:latin typeface="Times New Roman"/>
              </a:rPr>
              <a:t>1.4. Год постройки здания </a:t>
            </a:r>
            <a:r>
              <a:rPr lang="ru" sz="1100">
                <a:latin typeface="Times New Roman"/>
              </a:rPr>
              <a:t>1965</a:t>
            </a:r>
            <a:r>
              <a:rPr lang="ru" sz="1100">
                <a:latin typeface="Times New Roman"/>
              </a:rPr>
              <a:t>_, последнего капитального ремонта</a:t>
            </a:r>
          </a:p>
          <a:p>
            <a:pPr marL="304800" indent="0">
              <a:lnSpc>
                <a:spcPts val="1368"/>
              </a:lnSpc>
            </a:pPr>
            <a:r>
              <a:rPr lang="ru" sz="1100">
                <a:latin typeface="Times New Roman"/>
              </a:rPr>
              <a:t>2013</a:t>
            </a:r>
            <a:r>
              <a:rPr lang="ru" sz="1100">
                <a:latin typeface="Times New Roman"/>
              </a:rPr>
              <a:t>_</a:t>
            </a:r>
          </a:p>
          <a:p>
            <a:pPr algn="just" marL="12700" indent="0">
              <a:lnSpc>
                <a:spcPts val="1368"/>
              </a:lnSpc>
            </a:pPr>
            <a:r>
              <a:rPr lang="ru" sz="1100">
                <a:latin typeface="Times New Roman"/>
              </a:rPr>
              <a:t>1.5. Дата предстоящих плановых ремонтных работ:</a:t>
            </a:r>
          </a:p>
          <a:p>
            <a:pPr algn="just" marL="12700" indent="0">
              <a:lnSpc>
                <a:spcPts val="1368"/>
              </a:lnSpc>
            </a:pPr>
            <a:r>
              <a:rPr lang="ru" sz="1100">
                <a:latin typeface="Times New Roman"/>
              </a:rPr>
              <a:t>текущего </a:t>
            </a:r>
            <a:r>
              <a:rPr lang="ru" sz="1100">
                <a:latin typeface="Times New Roman"/>
              </a:rPr>
              <a:t>2026 г.</a:t>
            </a:r>
            <a:r>
              <a:rPr lang="ru" sz="1100">
                <a:latin typeface="Times New Roman"/>
              </a:rPr>
              <a:t> капитального</a:t>
            </a:r>
            <a:r>
              <a:rPr lang="ru" sz="1100">
                <a:latin typeface="Times New Roman"/>
              </a:rPr>
              <a:t> _ сведения об организации,</a:t>
            </a:r>
          </a:p>
          <a:p>
            <a:pPr algn="just" marL="12700" indent="0">
              <a:lnSpc>
                <a:spcPts val="1368"/>
              </a:lnSpc>
            </a:pPr>
            <a:r>
              <a:rPr lang="ru" sz="1100">
                <a:latin typeface="Times New Roman"/>
              </a:rPr>
              <a:t>расположенной на объекте</a:t>
            </a:r>
          </a:p>
          <a:p>
            <a:pPr algn="just" marL="12700" marR="12700" indent="0">
              <a:lnSpc>
                <a:spcPts val="1368"/>
              </a:lnSpc>
            </a:pPr>
            <a:r>
              <a:rPr lang="ru" sz="1100">
                <a:latin typeface="Times New Roman"/>
              </a:rPr>
              <a:t>1.6. Название организации (учреждения)</a:t>
            </a:r>
            <a:r>
              <a:rPr lang="ru" sz="1100">
                <a:latin typeface="Times New Roman"/>
              </a:rPr>
              <a:t> </a:t>
            </a:r>
            <a:r>
              <a:rPr lang="ru" sz="1100">
                <a:latin typeface="Times New Roman"/>
              </a:rPr>
              <a:t>муниципальное дошкольное образовательное учреждение «Детский сад «Дюймовочка» х. Клетский Среднеахтубинского района Волгоградской области,МДОУ ДС Дюймовочка х. Клетский</a:t>
            </a:r>
            <a:r>
              <a:rPr lang="ru" sz="1100">
                <a:latin typeface="Times New Roman"/>
              </a:rPr>
              <a:t> (полное юридическое наименование - согласно Уставу, краткое наименование)</a:t>
            </a:r>
          </a:p>
          <a:p>
            <a:pPr algn="just" marL="12700" marR="12700" indent="0">
              <a:lnSpc>
                <a:spcPts val="1368"/>
              </a:lnSpc>
            </a:pPr>
            <a:r>
              <a:rPr lang="ru" sz="1100">
                <a:latin typeface="Times New Roman"/>
              </a:rPr>
              <a:t>1.7. Юридический адрес организации (учреждения)</a:t>
            </a:r>
            <a:r>
              <a:rPr lang="ru" sz="1100">
                <a:latin typeface="Times New Roman"/>
              </a:rPr>
              <a:t> </a:t>
            </a:r>
            <a:r>
              <a:rPr lang="ru" sz="1100">
                <a:latin typeface="Times New Roman"/>
              </a:rPr>
              <a:t>Среднеахтубинский район, г х. Клетский Микрорайон д 45</a:t>
            </a:r>
          </a:p>
          <a:p>
            <a:pPr algn="just" marL="12700" marR="12700" indent="0">
              <a:lnSpc>
                <a:spcPts val="1368"/>
              </a:lnSpc>
            </a:pPr>
            <a:r>
              <a:rPr lang="ru" sz="1100">
                <a:latin typeface="Times New Roman"/>
              </a:rPr>
              <a:t>1.8. Основание для пользования объектом (оперативное управление, аренда, собственность)</a:t>
            </a:r>
            <a:r>
              <a:rPr lang="ru" sz="1100">
                <a:latin typeface="Times New Roman"/>
              </a:rPr>
              <a:t> </a:t>
            </a:r>
            <a:r>
              <a:rPr lang="ru" sz="1100">
                <a:latin typeface="Times New Roman"/>
              </a:rPr>
              <a:t>оперативное управление</a:t>
            </a:r>
          </a:p>
          <a:p>
            <a:pPr algn="just" marL="12700" marR="12700" indent="0">
              <a:lnSpc>
                <a:spcPts val="1368"/>
              </a:lnSpc>
            </a:pPr>
            <a:r>
              <a:rPr lang="ru" sz="1100">
                <a:latin typeface="Times New Roman"/>
              </a:rPr>
              <a:t>1.9. Форма собственности (государственная, негосударственная) </a:t>
            </a:r>
            <a:r>
              <a:rPr lang="ru" sz="1100">
                <a:latin typeface="Times New Roman"/>
              </a:rPr>
              <a:t>государственная</a:t>
            </a:r>
            <a:r>
              <a:rPr lang="ru" sz="1100">
                <a:latin typeface="Times New Roman"/>
              </a:rPr>
              <a:t>_</a:t>
            </a:r>
          </a:p>
          <a:p>
            <a:pPr algn="just" marL="12700" marR="12700" indent="0">
              <a:lnSpc>
                <a:spcPts val="1368"/>
              </a:lnSpc>
            </a:pPr>
            <a:r>
              <a:rPr lang="ru" sz="1100">
                <a:latin typeface="Times New Roman"/>
              </a:rPr>
              <a:t>1.10. Территориальная принадлежность</a:t>
            </a:r>
            <a:r>
              <a:rPr lang="ru" sz="1100">
                <a:latin typeface="Times New Roman"/>
              </a:rPr>
              <a:t> (федеральная, региональная, муниципальная) </a:t>
            </a:r>
            <a:r>
              <a:rPr lang="ru" sz="1100">
                <a:latin typeface="Times New Roman"/>
              </a:rPr>
              <a:t>муниципальная</a:t>
            </a:r>
          </a:p>
          <a:p>
            <a:pPr algn="just" marL="12700" indent="0">
              <a:lnSpc>
                <a:spcPts val="1368"/>
              </a:lnSpc>
            </a:pPr>
            <a:r>
              <a:rPr lang="ru" sz="1100">
                <a:latin typeface="Times New Roman"/>
              </a:rPr>
              <a:t>1.11. Вышестоящая организация</a:t>
            </a:r>
            <a:r>
              <a:rPr lang="ru" sz="1100">
                <a:latin typeface="Times New Roman"/>
              </a:rPr>
              <a:t> </a:t>
            </a:r>
            <a:r>
              <a:rPr lang="ru" sz="1100">
                <a:latin typeface="Times New Roman"/>
              </a:rPr>
              <a:t>Комитет по образованию администрации</a:t>
            </a:r>
          </a:p>
          <a:p>
            <a:pPr algn="just" marL="12700" indent="0">
              <a:lnSpc>
                <a:spcPts val="1368"/>
              </a:lnSpc>
            </a:pPr>
            <a:r>
              <a:rPr lang="ru" sz="1100">
                <a:latin typeface="Times New Roman"/>
              </a:rPr>
              <a:t>Среднеахтубинского</a:t>
            </a:r>
            <a:r>
              <a:rPr lang="ru" sz="1100">
                <a:latin typeface="Times New Roman"/>
              </a:rPr>
              <a:t>_</a:t>
            </a:r>
            <a:r>
              <a:rPr lang="ru" sz="1100">
                <a:latin typeface="Times New Roman"/>
              </a:rPr>
              <a:t>муниципального</a:t>
            </a:r>
            <a:r>
              <a:rPr lang="ru" sz="1100">
                <a:latin typeface="Times New Roman"/>
              </a:rPr>
              <a:t>_</a:t>
            </a:r>
            <a:r>
              <a:rPr lang="ru" sz="1100">
                <a:latin typeface="Times New Roman"/>
              </a:rPr>
              <a:t>района</a:t>
            </a:r>
            <a:r>
              <a:rPr lang="ru" sz="1100">
                <a:latin typeface="Times New Roman"/>
              </a:rPr>
              <a:t>_</a:t>
            </a:r>
            <a:r>
              <a:rPr lang="ru" sz="1100">
                <a:latin typeface="Times New Roman"/>
              </a:rPr>
              <a:t>Волгоградской</a:t>
            </a:r>
          </a:p>
          <a:p>
            <a:pPr algn="just" marL="12700" indent="0">
              <a:lnSpc>
                <a:spcPts val="1368"/>
              </a:lnSpc>
            </a:pPr>
            <a:r>
              <a:rPr lang="ru" sz="1100">
                <a:latin typeface="Times New Roman"/>
              </a:rPr>
              <a:t>области</a:t>
            </a:r>
            <a:r>
              <a:rPr lang="ru" sz="1100">
                <a:latin typeface="Times New Roman"/>
              </a:rPr>
              <a:t>_</a:t>
            </a:r>
          </a:p>
          <a:p>
            <a:pPr algn="just" marL="12700" indent="0">
              <a:lnSpc>
                <a:spcPts val="1368"/>
              </a:lnSpc>
            </a:pPr>
            <a:r>
              <a:rPr lang="ru" sz="1100">
                <a:latin typeface="Times New Roman"/>
              </a:rPr>
              <a:t>(наименование)</a:t>
            </a:r>
          </a:p>
          <a:p>
            <a:pPr algn="just" marL="12700" marR="12700" indent="0">
              <a:lnSpc>
                <a:spcPts val="1368"/>
              </a:lnSpc>
              <a:spcAft>
                <a:spcPts val="2100"/>
              </a:spcAft>
            </a:pPr>
            <a:r>
              <a:rPr lang="ru" sz="1100">
                <a:latin typeface="Times New Roman"/>
              </a:rPr>
              <a:t>1.12. Адрес вышестоящей организации, другие координаты</a:t>
            </a:r>
            <a:r>
              <a:rPr lang="ru" sz="1100">
                <a:latin typeface="Times New Roman"/>
              </a:rPr>
              <a:t> </a:t>
            </a:r>
            <a:r>
              <a:rPr lang="ru" sz="1100">
                <a:latin typeface="Times New Roman"/>
              </a:rPr>
              <a:t>404143 Волгоградская область, р.п. Средняя Ахтуба, ул. Ленина, 63</a:t>
            </a:r>
          </a:p>
          <a:p>
            <a:pPr algn="just" marL="12700" marR="12700" indent="0">
              <a:lnSpc>
                <a:spcPts val="1632"/>
              </a:lnSpc>
              <a:spcAft>
                <a:spcPts val="1050"/>
              </a:spcAft>
            </a:pPr>
            <a:r>
              <a:rPr lang="ru" cap="small" sz="1300">
                <a:latin typeface="Times New Roman"/>
              </a:rPr>
              <a:t>И. Краткая характеристика действующего порядка предоставления на объекте услуг населению</a:t>
            </a:r>
          </a:p>
          <a:p>
            <a:pPr algn="just" marL="12700" indent="0">
              <a:lnSpc>
                <a:spcPts val="1368"/>
              </a:lnSpc>
            </a:pPr>
            <a:r>
              <a:rPr lang="ru" sz="1100">
                <a:latin typeface="Times New Roman"/>
              </a:rPr>
              <a:t>2.1. Сфера деятельности: образование.</a:t>
            </a:r>
          </a:p>
          <a:p>
            <a:pPr algn="just" marL="12700" marR="12700" indent="0">
              <a:lnSpc>
                <a:spcPts val="1368"/>
              </a:lnSpc>
            </a:pPr>
            <a:r>
              <a:rPr lang="ru" sz="1100">
                <a:latin typeface="Times New Roman"/>
              </a:rPr>
              <a:t>Плановая мощность (посещаемость, количество обслуживаемых в день, вме-стимость, пропускная способность): 200 человек.</a:t>
            </a:r>
          </a:p>
          <a:p>
            <a:pPr algn="just" marL="12700" marR="12700" indent="0">
              <a:lnSpc>
                <a:spcPts val="1368"/>
              </a:lnSpc>
            </a:pPr>
            <a:r>
              <a:rPr lang="ru" sz="1100">
                <a:latin typeface="Times New Roman"/>
              </a:rPr>
              <a:t>Форма оказания услуг (на объекте, с длительным пребыванием, в том числе проживанием, обеспечение доступа к месту предоставления услуги, на дому, дистанционно): на объекте.</a:t>
            </a:r>
          </a:p>
          <a:p>
            <a:pPr algn="just" marL="12700" marR="12700" indent="0">
              <a:lnSpc>
                <a:spcPts val="1368"/>
              </a:lnSpc>
            </a:pPr>
            <a:r>
              <a:rPr lang="ru" sz="1100">
                <a:latin typeface="Times New Roman"/>
              </a:rPr>
              <a:t>2.2. Виды оказываемых услуг</a:t>
            </a:r>
            <a:r>
              <a:rPr lang="ru" sz="1100">
                <a:latin typeface="Times New Roman"/>
              </a:rPr>
              <a:t> </a:t>
            </a:r>
            <a:r>
              <a:rPr lang="ru" sz="1100">
                <a:latin typeface="Times New Roman"/>
              </a:rPr>
              <a:t>образовательные услуги по реализации образовательных программ дошкольного образования, присмотр и </a:t>
            </a:r>
            <a:r>
              <a:rPr lang="ru" cap="small" sz="900">
                <a:latin typeface="Times New Roman"/>
              </a:rPr>
              <a:t>уход</a:t>
            </a:r>
            <a:r>
              <a:rPr lang="ru" sz="900">
                <a:latin typeface="Times New Roman"/>
              </a:rPr>
              <a:t>_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"/>
          <p:cNvSpPr/>
          <p:nvPr/>
        </p:nvSpPr>
        <p:spPr>
          <a:xfrm>
            <a:off x="853440" y="737616"/>
            <a:ext cx="6757416" cy="4325112"/>
          </a:xfrm>
          <a:prstGeom prst="rect">
            <a:avLst/>
          </a:prstGeom>
        </p:spPr>
        <p:txBody>
          <a:bodyPr lIns="0" tIns="0" rIns="0" bIns="0">
            <a:noAutofit/>
          </a:bodyPr>
          <a:p>
            <a:pPr marL="558800" marR="482600" indent="0">
              <a:lnSpc>
                <a:spcPts val="1464"/>
              </a:lnSpc>
            </a:pPr>
            <a:r>
              <a:rPr lang="ru" sz="1100">
                <a:latin typeface="Times New Roman"/>
              </a:rPr>
              <a:t>2.3. Форма оказания услуг:</a:t>
            </a:r>
            <a:r>
              <a:rPr lang="ru" sz="1100">
                <a:latin typeface="Times New Roman"/>
              </a:rPr>
              <a:t> </a:t>
            </a:r>
            <a:r>
              <a:rPr lang="ru" sz="1100">
                <a:latin typeface="Times New Roman"/>
              </a:rPr>
              <a:t>на объекте</a:t>
            </a:r>
            <a:r>
              <a:rPr lang="ru" sz="1100">
                <a:latin typeface="Times New Roman"/>
              </a:rPr>
              <a:t>_</a:t>
            </a:r>
          </a:p>
          <a:p>
            <a:pPr marL="558800" indent="0">
              <a:lnSpc>
                <a:spcPts val="1368"/>
              </a:lnSpc>
            </a:pPr>
            <a:r>
              <a:rPr lang="ru" sz="1100">
                <a:latin typeface="Times New Roman"/>
              </a:rPr>
              <a:t>(на объекте, с длительным пребыванием, в т. ч. проживанием, на дому, дистанционно)</a:t>
            </a:r>
          </a:p>
          <a:p>
            <a:pPr marL="558800" marR="482600" indent="0">
              <a:lnSpc>
                <a:spcPts val="1368"/>
              </a:lnSpc>
            </a:pPr>
            <a:r>
              <a:rPr lang="ru" sz="1100">
                <a:latin typeface="Times New Roman"/>
              </a:rPr>
              <a:t>2.4. Категории обслуживаемого населения по возрасту (дети, взрослые трудоспособного возраста, пожилые; все возрастные категории): дети 1,5-7 лет.</a:t>
            </a:r>
          </a:p>
          <a:p>
            <a:pPr marL="558800" marR="482600" indent="0">
              <a:lnSpc>
                <a:spcPts val="1368"/>
              </a:lnSpc>
            </a:pPr>
            <a:r>
              <a:rPr lang="ru" sz="1100">
                <a:latin typeface="Times New Roman"/>
              </a:rPr>
              <a:t>Категории обслуживаемых инвалидов (инвалиды с нарушениями опорно-двигательного аппарата; нарушениями зрения, нарушениями слуха): с нару-шениями зрения.</a:t>
            </a:r>
          </a:p>
          <a:p>
            <a:pPr marL="558800" indent="0">
              <a:lnSpc>
                <a:spcPts val="1368"/>
              </a:lnSpc>
            </a:pPr>
            <a:r>
              <a:rPr lang="ru" sz="1100">
                <a:latin typeface="Times New Roman"/>
              </a:rPr>
              <a:t>2.5. Категории обслуживаемых инвалидов:</a:t>
            </a:r>
            <a:r>
              <a:rPr lang="ru" sz="1100">
                <a:latin typeface="Times New Roman"/>
              </a:rPr>
              <a:t> </a:t>
            </a:r>
            <a:r>
              <a:rPr lang="ru" sz="1100">
                <a:latin typeface="Times New Roman"/>
              </a:rPr>
              <a:t>нет</a:t>
            </a:r>
          </a:p>
          <a:p>
            <a:pPr marL="558800" marR="482600" indent="0">
              <a:lnSpc>
                <a:spcPts val="1368"/>
              </a:lnSpc>
            </a:pPr>
            <a:r>
              <a:rPr lang="ru" sz="1100">
                <a:latin typeface="Times New Roman"/>
              </a:rPr>
              <a:t>2.6. Плановая мощность: </a:t>
            </a:r>
            <a:r>
              <a:rPr lang="ru" sz="1100">
                <a:latin typeface="Times New Roman"/>
              </a:rPr>
              <a:t>посещаемость (количество обслуживаемых в день) 80, вместимость 120, пропускная способность 120</a:t>
            </a:r>
            <a:r>
              <a:rPr lang="ru" sz="1100">
                <a:latin typeface="Times New Roman"/>
              </a:rPr>
              <a:t>_</a:t>
            </a:r>
          </a:p>
          <a:p>
            <a:pPr marL="558800" indent="0">
              <a:lnSpc>
                <a:spcPts val="1368"/>
              </a:lnSpc>
              <a:spcAft>
                <a:spcPts val="840"/>
              </a:spcAft>
            </a:pPr>
            <a:r>
              <a:rPr lang="ru" sz="1100">
                <a:latin typeface="Times New Roman"/>
              </a:rPr>
              <a:t>2.7. Участие в исполнении ИПР инвалида, ребенка-инвалида (да, нет) </a:t>
            </a:r>
            <a:r>
              <a:rPr lang="ru" sz="1100">
                <a:latin typeface="Times New Roman"/>
              </a:rPr>
              <a:t>да</a:t>
            </a:r>
          </a:p>
          <a:p>
            <a:pPr marL="558800" indent="0">
              <a:lnSpc>
                <a:spcPts val="1368"/>
              </a:lnSpc>
            </a:pPr>
            <a:r>
              <a:rPr lang="ru" cap="small" sz="1100">
                <a:latin typeface="Times New Roman"/>
              </a:rPr>
              <a:t>3. Состояние доступности объекта</a:t>
            </a:r>
          </a:p>
          <a:p>
            <a:pPr marL="558800" indent="0">
              <a:lnSpc>
                <a:spcPts val="1368"/>
              </a:lnSpc>
            </a:pPr>
            <a:r>
              <a:rPr lang="ru" sz="1100">
                <a:latin typeface="Times New Roman"/>
              </a:rPr>
              <a:t>Путь следования к объекту пассажирским транспортом</a:t>
            </a:r>
          </a:p>
          <a:p>
            <a:pPr marL="558800" marR="482600" indent="0">
              <a:lnSpc>
                <a:spcPts val="1368"/>
              </a:lnSpc>
            </a:pPr>
            <a:r>
              <a:rPr lang="ru" sz="1100">
                <a:latin typeface="Times New Roman"/>
              </a:rPr>
              <a:t>(описать маршрут движения с использованием пассажирского транспорта) - </a:t>
            </a:r>
            <a:r>
              <a:rPr lang="ru" sz="1100">
                <a:latin typeface="Times New Roman"/>
              </a:rPr>
              <a:t>нет, </a:t>
            </a:r>
            <a:r>
              <a:rPr lang="ru" sz="1100">
                <a:latin typeface="Times New Roman"/>
              </a:rPr>
              <a:t>наличие адаптированного пассажирского транспорта к объекту - </a:t>
            </a:r>
            <a:r>
              <a:rPr lang="ru" sz="1100">
                <a:latin typeface="Times New Roman"/>
              </a:rPr>
              <a:t>нет </a:t>
            </a:r>
            <a:r>
              <a:rPr lang="ru" sz="1100">
                <a:latin typeface="Times New Roman"/>
              </a:rPr>
              <a:t>Путь к объекту от ближайшей остановки пассажирского транспорта:</a:t>
            </a:r>
          </a:p>
          <a:p>
            <a:pPr marL="558800" marR="482600" indent="0">
              <a:lnSpc>
                <a:spcPts val="1368"/>
              </a:lnSpc>
            </a:pPr>
            <a:r>
              <a:rPr lang="ru" sz="1100">
                <a:latin typeface="Times New Roman"/>
              </a:rPr>
              <a:t>расстояние до объекта от остановки транспорта </a:t>
            </a:r>
            <a:r>
              <a:rPr lang="ru" sz="1100">
                <a:latin typeface="Times New Roman"/>
              </a:rPr>
              <a:t>200 м </a:t>
            </a:r>
            <a:r>
              <a:rPr lang="ru" sz="1100">
                <a:latin typeface="Times New Roman"/>
              </a:rPr>
              <a:t>время движения (пешком) 1</a:t>
            </a:r>
            <a:r>
              <a:rPr lang="ru" cap="small" sz="1100">
                <a:latin typeface="Times New Roman"/>
              </a:rPr>
              <a:t>5 мин.</a:t>
            </a:r>
          </a:p>
          <a:p>
            <a:pPr marL="558800" marR="482600" indent="0">
              <a:lnSpc>
                <a:spcPts val="1632"/>
              </a:lnSpc>
            </a:pPr>
            <a:r>
              <a:rPr lang="ru" sz="1100">
                <a:latin typeface="Times New Roman"/>
              </a:rPr>
              <a:t>наличие выделенного от проезжей части пешеходного пути - </a:t>
            </a:r>
            <a:r>
              <a:rPr lang="ru" sz="1100">
                <a:latin typeface="Times New Roman"/>
              </a:rPr>
              <a:t>да </a:t>
            </a:r>
            <a:r>
              <a:rPr lang="ru" sz="1100">
                <a:latin typeface="Times New Roman"/>
              </a:rPr>
              <a:t>Перекрестки:</a:t>
            </a:r>
            <a:r>
              <a:rPr lang="ru" sz="1300">
                <a:latin typeface="Times New Roman"/>
              </a:rPr>
              <a:t> </a:t>
            </a:r>
            <a:r>
              <a:rPr lang="ru" sz="1300">
                <a:latin typeface="Times New Roman"/>
              </a:rPr>
              <a:t>нет</a:t>
            </a:r>
          </a:p>
          <a:p>
            <a:pPr marL="558800" marR="482600" indent="0">
              <a:lnSpc>
                <a:spcPts val="1608"/>
              </a:lnSpc>
              <a:spcAft>
                <a:spcPts val="840"/>
              </a:spcAft>
            </a:pPr>
            <a:r>
              <a:rPr lang="ru" sz="1100">
                <a:latin typeface="Times New Roman"/>
              </a:rPr>
              <a:t>Информация на пути следования к объекту: </a:t>
            </a:r>
            <a:r>
              <a:rPr lang="ru" sz="1100">
                <a:latin typeface="Times New Roman"/>
              </a:rPr>
              <a:t>визуальная </a:t>
            </a:r>
            <a:r>
              <a:rPr lang="ru" sz="1100">
                <a:latin typeface="Times New Roman"/>
              </a:rPr>
              <a:t>Перепады высоты на пути:</a:t>
            </a:r>
            <a:r>
              <a:rPr lang="ru" sz="1300">
                <a:latin typeface="Times New Roman"/>
              </a:rPr>
              <a:t> </a:t>
            </a:r>
            <a:r>
              <a:rPr lang="ru" sz="1300">
                <a:latin typeface="Times New Roman"/>
              </a:rPr>
              <a:t>нет </a:t>
            </a:r>
            <a:r>
              <a:rPr lang="ru" sz="1100">
                <a:latin typeface="Times New Roman"/>
              </a:rPr>
              <a:t>Их обустройство для инвалидов на коляске:</a:t>
            </a:r>
            <a:r>
              <a:rPr lang="ru" sz="1300">
                <a:latin typeface="Times New Roman"/>
              </a:rPr>
              <a:t> </a:t>
            </a:r>
            <a:r>
              <a:rPr lang="ru" sz="1300">
                <a:latin typeface="Times New Roman"/>
              </a:rPr>
              <a:t>нет</a:t>
            </a:r>
          </a:p>
        </p:txBody>
      </p:sp>
      <p:sp>
        <p:nvSpPr>
          <p:cNvPr id="3" name=""/>
          <p:cNvSpPr/>
          <p:nvPr/>
        </p:nvSpPr>
        <p:spPr>
          <a:xfrm>
            <a:off x="1414272" y="5205984"/>
            <a:ext cx="4818888" cy="210312"/>
          </a:xfrm>
          <a:prstGeom prst="rect">
            <a:avLst/>
          </a:prstGeom>
        </p:spPr>
        <p:txBody>
          <a:bodyPr lIns="0" tIns="0" rIns="0" bIns="0">
            <a:noAutofit/>
          </a:bodyPr>
          <a:p>
            <a:pPr indent="0"/>
            <a:r>
              <a:rPr lang="ru" sz="1100">
                <a:latin typeface="Times New Roman"/>
              </a:rPr>
              <a:t>Организация доступности объекта для инвалидов - форма обслуживания*</a:t>
            </a:r>
          </a:p>
        </p:txBody>
      </p:sp>
      <p:graphicFrame>
        <p:nvGraphicFramePr>
          <p:cNvPr id="4" name=""/>
          <p:cNvGraphicFramePr>
            <a:graphicFrameLocks noGrp="1"/>
          </p:cNvGraphicFramePr>
          <p:nvPr/>
        </p:nvGraphicFramePr>
        <p:xfrm>
          <a:off x="856488" y="5568696"/>
          <a:ext cx="6751320" cy="1822704"/>
        </p:xfrm>
        <a:graphic>
          <a:graphicData uri="http://schemas.openxmlformats.org/drawingml/2006/table">
            <a:tbl>
              <a:tblPr/>
              <a:tblGrid>
                <a:gridCol w="332232"/>
                <a:gridCol w="3822192"/>
                <a:gridCol w="2596896"/>
              </a:tblGrid>
              <a:tr h="542544">
                <a:tc>
                  <a:txBody>
                    <a:bodyPr lIns="0" tIns="0" rIns="0" bIns="0">
                      <a:noAutofit/>
                    </a:bodyPr>
                    <a:p>
                      <a:pPr marL="76200" indent="0"/>
                      <a:r>
                        <a:rPr lang="ru" sz="1100">
                          <a:latin typeface="Arial"/>
                        </a:rPr>
                        <a:t>№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marL="76200" marR="647700" indent="0">
                        <a:lnSpc>
                          <a:spcPts val="1392"/>
                        </a:lnSpc>
                      </a:pPr>
                      <a:r>
                        <a:rPr lang="ru" sz="1100">
                          <a:latin typeface="Times New Roman"/>
                        </a:rPr>
                        <a:t>Категория инвалидов </a:t>
                      </a:r>
                      <a:r>
                        <a:rPr lang="ru" sz="1100">
                          <a:latin typeface="Times New Roman"/>
                        </a:rPr>
                        <a:t>(вид нарушения)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marL="76200" marR="25400" indent="0">
                        <a:lnSpc>
                          <a:spcPts val="1392"/>
                        </a:lnSpc>
                      </a:pPr>
                      <a:r>
                        <a:rPr lang="ru" sz="1100">
                          <a:latin typeface="Times New Roman"/>
                        </a:rPr>
                        <a:t>Вариант организации доступност объекта</a:t>
                      </a:r>
                    </a:p>
                    <a:p>
                      <a:pPr algn="just" marL="76200" indent="0">
                        <a:lnSpc>
                          <a:spcPts val="1392"/>
                        </a:lnSpc>
                      </a:pPr>
                      <a:r>
                        <a:rPr lang="ru" cap="small" sz="1100">
                          <a:latin typeface="Times New Roman"/>
                        </a:rPr>
                        <a:t>(формы обслуживания)*</a:t>
                      </a:r>
                    </a:p>
                  </a:txBody>
                  <a:tcPr marL="0" marR="0" marT="0" marB="0"/>
                </a:tc>
              </a:tr>
              <a:tr h="179832">
                <a:tc>
                  <a:txBody>
                    <a:bodyPr lIns="0" tIns="0" rIns="0" bIns="0">
                      <a:noAutofit/>
                    </a:bodyPr>
                    <a:p>
                      <a:endParaRPr sz="9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marL="76200" indent="0"/>
                      <a:r>
                        <a:rPr lang="ru" sz="1100">
                          <a:latin typeface="Times New Roman"/>
                        </a:rPr>
                        <a:t>Все категории инвалидов и МГН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marL="76200" indent="0"/>
                      <a:r>
                        <a:rPr lang="ru" cap="small" sz="1100">
                          <a:latin typeface="Times New Roman"/>
                        </a:rPr>
                        <a:t>ДУ</a:t>
                      </a:r>
                    </a:p>
                  </a:txBody>
                  <a:tcPr marL="0" marR="0" marT="0" marB="0"/>
                </a:tc>
              </a:tr>
              <a:tr h="179832">
                <a:tc>
                  <a:txBody>
                    <a:bodyPr lIns="0" tIns="0" rIns="0" bIns="0">
                      <a:noAutofit/>
                    </a:bodyPr>
                    <a:p>
                      <a:pPr marL="76200" indent="0"/>
                      <a:r>
                        <a:rPr lang="ru" cap="small" sz="1100"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marL="76200" indent="0"/>
                      <a:r>
                        <a:rPr lang="ru" sz="1100">
                          <a:latin typeface="Times New Roman"/>
                        </a:rPr>
                        <a:t>в том числе инвалиды: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900"/>
                    </a:p>
                  </a:txBody>
                  <a:tcPr marL="0" marR="0" marT="0" marB="0"/>
                </a:tc>
              </a:tr>
              <a:tr h="185928">
                <a:tc>
                  <a:txBody>
                    <a:bodyPr lIns="0" tIns="0" rIns="0" bIns="0">
                      <a:noAutofit/>
                    </a:bodyPr>
                    <a:p>
                      <a:pPr marL="76200" indent="0"/>
                      <a:r>
                        <a:rPr lang="ru" sz="1100">
                          <a:latin typeface="Times New Roman"/>
                        </a:rPr>
                        <a:t>2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marL="76200" indent="0"/>
                      <a:r>
                        <a:rPr lang="ru" sz="1100">
                          <a:latin typeface="Times New Roman"/>
                        </a:rPr>
                        <a:t>передвигающиеся на креслах-колясках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marL="76200" indent="0"/>
                      <a:r>
                        <a:rPr lang="ru" cap="small" sz="1100">
                          <a:latin typeface="Times New Roman"/>
                        </a:rPr>
                        <a:t>ДУ</a:t>
                      </a:r>
                    </a:p>
                  </a:txBody>
                  <a:tcPr marL="0" marR="0" marT="0" marB="0"/>
                </a:tc>
              </a:tr>
              <a:tr h="182880">
                <a:tc>
                  <a:txBody>
                    <a:bodyPr lIns="0" tIns="0" rIns="0" bIns="0">
                      <a:noAutofit/>
                    </a:bodyPr>
                    <a:p>
                      <a:pPr marL="76200" indent="0"/>
                      <a:r>
                        <a:rPr lang="ru" cap="small" sz="1100">
                          <a:latin typeface="Times New Roman"/>
                        </a:rPr>
                        <a:t>3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marL="76200" indent="0"/>
                      <a:r>
                        <a:rPr lang="ru" sz="1100">
                          <a:latin typeface="Times New Roman"/>
                        </a:rPr>
                        <a:t>с нарушениями опорно-двигательного аппарата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marL="76200" indent="0"/>
                      <a:r>
                        <a:rPr lang="ru" sz="1100">
                          <a:latin typeface="Times New Roman"/>
                        </a:rPr>
                        <a:t>Б</a:t>
                      </a:r>
                    </a:p>
                  </a:txBody>
                  <a:tcPr marL="0" marR="0" marT="0" marB="0"/>
                </a:tc>
              </a:tr>
              <a:tr h="176784">
                <a:tc>
                  <a:txBody>
                    <a:bodyPr lIns="0" tIns="0" rIns="0" bIns="0">
                      <a:noAutofit/>
                    </a:bodyPr>
                    <a:p>
                      <a:pPr marL="76200" indent="0"/>
                      <a:r>
                        <a:rPr lang="ru" sz="1100">
                          <a:latin typeface="Times New Roman"/>
                        </a:rPr>
                        <a:t>4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marL="76200" indent="0"/>
                      <a:r>
                        <a:rPr lang="ru" sz="1100">
                          <a:latin typeface="Times New Roman"/>
                        </a:rPr>
                        <a:t>с нарушениями зрения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marL="76200" indent="0"/>
                      <a:r>
                        <a:rPr lang="ru" sz="1100">
                          <a:latin typeface="Times New Roman"/>
                        </a:rPr>
                        <a:t>ДУ,Б</a:t>
                      </a:r>
                    </a:p>
                  </a:txBody>
                  <a:tcPr marL="0" marR="0" marT="0" marB="0"/>
                </a:tc>
              </a:tr>
              <a:tr h="185928">
                <a:tc>
                  <a:txBody>
                    <a:bodyPr lIns="0" tIns="0" rIns="0" bIns="0">
                      <a:noAutofit/>
                    </a:bodyPr>
                    <a:p>
                      <a:pPr marL="76200" indent="0"/>
                      <a:r>
                        <a:rPr lang="ru" sz="1100">
                          <a:latin typeface="Times New Roman"/>
                        </a:rPr>
                        <a:t>5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marL="76200" indent="0"/>
                      <a:r>
                        <a:rPr lang="ru" sz="1100">
                          <a:latin typeface="Times New Roman"/>
                        </a:rPr>
                        <a:t>с нарушениями слуха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marL="76200" indent="0"/>
                      <a:r>
                        <a:rPr lang="ru" cap="small" sz="1100">
                          <a:latin typeface="Times New Roman"/>
                        </a:rPr>
                        <a:t>ДУ</a:t>
                      </a:r>
                    </a:p>
                  </a:txBody>
                  <a:tcPr marL="0" marR="0" marT="0" marB="0"/>
                </a:tc>
              </a:tr>
              <a:tr h="188976">
                <a:tc>
                  <a:txBody>
                    <a:bodyPr lIns="0" tIns="0" rIns="0" bIns="0">
                      <a:noAutofit/>
                    </a:bodyPr>
                    <a:p>
                      <a:pPr marL="76200" indent="0"/>
                      <a:r>
                        <a:rPr lang="ru" cap="small" sz="1100">
                          <a:latin typeface="Times New Roman"/>
                        </a:rPr>
                        <a:t>&gt;6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marL="76200" indent="0"/>
                      <a:r>
                        <a:rPr lang="ru" sz="1100">
                          <a:latin typeface="Times New Roman"/>
                        </a:rPr>
                        <a:t>с нарушениями умственного развития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marL="76200" indent="0"/>
                      <a:r>
                        <a:rPr lang="ru" cap="small" sz="1100">
                          <a:latin typeface="Times New Roman"/>
                        </a:rPr>
                        <a:t>А</a:t>
                      </a:r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5" name=""/>
          <p:cNvSpPr/>
          <p:nvPr/>
        </p:nvSpPr>
        <p:spPr>
          <a:xfrm>
            <a:off x="1435608" y="7397496"/>
            <a:ext cx="3874008" cy="176784"/>
          </a:xfrm>
          <a:prstGeom prst="rect">
            <a:avLst/>
          </a:prstGeom>
        </p:spPr>
        <p:txBody>
          <a:bodyPr lIns="0" tIns="0" rIns="0" bIns="0">
            <a:noAutofit/>
          </a:bodyPr>
          <a:p>
            <a:pPr indent="0"/>
            <a:r>
              <a:rPr lang="ru" cap="small" sz="1100">
                <a:latin typeface="Times New Roman"/>
              </a:rPr>
              <a:t>*-указывается один из вариантов: «А», «Б», «ДУ», «ВНД»</a:t>
            </a:r>
          </a:p>
        </p:txBody>
      </p:sp>
      <p:sp>
        <p:nvSpPr>
          <p:cNvPr id="6" name=""/>
          <p:cNvSpPr/>
          <p:nvPr/>
        </p:nvSpPr>
        <p:spPr>
          <a:xfrm>
            <a:off x="1420368" y="7744968"/>
            <a:ext cx="4648200" cy="179832"/>
          </a:xfrm>
          <a:prstGeom prst="rect">
            <a:avLst/>
          </a:prstGeom>
        </p:spPr>
        <p:txBody>
          <a:bodyPr lIns="0" tIns="0" rIns="0" bIns="0">
            <a:noAutofit/>
          </a:bodyPr>
          <a:p>
            <a:pPr indent="0"/>
            <a:r>
              <a:rPr lang="ru" sz="1100">
                <a:latin typeface="Times New Roman"/>
              </a:rPr>
              <a:t>3.4 Состояние доступности основных структурно-функциональных зон</a:t>
            </a:r>
          </a:p>
        </p:txBody>
      </p:sp>
      <p:graphicFrame>
        <p:nvGraphicFramePr>
          <p:cNvPr id="7" name=""/>
          <p:cNvGraphicFramePr>
            <a:graphicFrameLocks noGrp="1"/>
          </p:cNvGraphicFramePr>
          <p:nvPr/>
        </p:nvGraphicFramePr>
        <p:xfrm>
          <a:off x="874776" y="8080248"/>
          <a:ext cx="6717792" cy="1804416"/>
        </p:xfrm>
        <a:graphic>
          <a:graphicData uri="http://schemas.openxmlformats.org/drawingml/2006/table">
            <a:tbl>
              <a:tblPr/>
              <a:tblGrid>
                <a:gridCol w="816864"/>
                <a:gridCol w="3870960"/>
                <a:gridCol w="2029968"/>
              </a:tblGrid>
              <a:tr h="542544">
                <a:tc>
                  <a:txBody>
                    <a:bodyPr lIns="0" tIns="0" rIns="0" bIns="0">
                      <a:noAutofit/>
                    </a:bodyPr>
                    <a:p>
                      <a:pPr marL="88900" indent="0"/>
                      <a:r>
                        <a:rPr lang="ru" sz="1100">
                          <a:latin typeface="Times New Roman"/>
                        </a:rPr>
                        <a:t>№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marL="76200" indent="0"/>
                      <a:r>
                        <a:rPr lang="ru" sz="1100">
                          <a:latin typeface="Times New Roman"/>
                        </a:rPr>
                        <a:t>Основные структурно-функциональные зоны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marL="76200" indent="0">
                        <a:spcAft>
                          <a:spcPts val="420"/>
                        </a:spcAft>
                      </a:pPr>
                      <a:r>
                        <a:rPr lang="ru" cap="small" sz="1100">
                          <a:latin typeface="Times New Roman"/>
                        </a:rPr>
                        <a:t>Состояние</a:t>
                      </a:r>
                      <a:r>
                        <a:rPr lang="ru" sz="900">
                          <a:latin typeface="Times New Roman"/>
                        </a:rPr>
                        <a:t> доступности, в то!</a:t>
                      </a:r>
                    </a:p>
                    <a:p>
                      <a:pPr algn="just" marL="76200" marR="25400" indent="0">
                        <a:lnSpc>
                          <a:spcPts val="1416"/>
                        </a:lnSpc>
                      </a:pPr>
                      <a:r>
                        <a:rPr lang="ru" sz="1100">
                          <a:latin typeface="Times New Roman"/>
                        </a:rPr>
                        <a:t>числе для основных категори инвалидов**</a:t>
                      </a:r>
                    </a:p>
                  </a:txBody>
                  <a:tcPr marL="0" marR="0" marT="0" marB="0"/>
                </a:tc>
              </a:tr>
              <a:tr h="179832">
                <a:tc>
                  <a:txBody>
                    <a:bodyPr lIns="0" tIns="0" rIns="0" bIns="0">
                      <a:noAutofit/>
                    </a:bodyPr>
                    <a:p>
                      <a:pPr marL="88900" indent="0"/>
                      <a:r>
                        <a:rPr lang="ru" cap="small" sz="1500"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marL="76200" indent="0"/>
                      <a:r>
                        <a:rPr lang="ru" sz="1100">
                          <a:latin typeface="Times New Roman"/>
                        </a:rPr>
                        <a:t>Территория, прилегающая к зданию (участок)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marL="76200" indent="0"/>
                      <a:r>
                        <a:rPr lang="ru" cap="small" sz="1100">
                          <a:latin typeface="Times New Roman"/>
                        </a:rPr>
                        <a:t>ДП - И (К, О, У)</a:t>
                      </a:r>
                    </a:p>
                  </a:txBody>
                  <a:tcPr marL="0" marR="0" marT="0" marB="0"/>
                </a:tc>
              </a:tr>
              <a:tr h="179832">
                <a:tc>
                  <a:txBody>
                    <a:bodyPr lIns="0" tIns="0" rIns="0" bIns="0">
                      <a:noAutofit/>
                    </a:bodyPr>
                    <a:p>
                      <a:pPr marL="88900" indent="0"/>
                      <a:r>
                        <a:rPr lang="ru" sz="1100">
                          <a:latin typeface="Times New Roman"/>
                        </a:rPr>
                        <a:t>2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marL="76200" indent="0"/>
                      <a:r>
                        <a:rPr lang="ru" sz="1100">
                          <a:latin typeface="Times New Roman"/>
                        </a:rPr>
                        <a:t>Вход (входы) в здание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marL="76200" indent="0"/>
                      <a:r>
                        <a:rPr lang="ru" sz="1100" spc="200">
                          <a:latin typeface="Times New Roman"/>
                        </a:rPr>
                        <a:t>ДЧ-В</a:t>
                      </a:r>
                    </a:p>
                  </a:txBody>
                  <a:tcPr marL="0" marR="0" marT="0" marB="0"/>
                </a:tc>
              </a:tr>
              <a:tr h="359664">
                <a:tc>
                  <a:txBody>
                    <a:bodyPr lIns="0" tIns="0" rIns="0" bIns="0">
                      <a:noAutofit/>
                    </a:bodyPr>
                    <a:p>
                      <a:pPr marL="88900" indent="0"/>
                      <a:r>
                        <a:rPr lang="ru" cap="small" sz="1500">
                          <a:latin typeface="Times New Roman"/>
                        </a:rPr>
                        <a:t>3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marL="76200" marR="76200" indent="0">
                        <a:lnSpc>
                          <a:spcPts val="1392"/>
                        </a:lnSpc>
                      </a:pPr>
                      <a:r>
                        <a:rPr lang="ru" sz="1100">
                          <a:latin typeface="Times New Roman"/>
                        </a:rPr>
                        <a:t>Путь (пути) движения внутри здания (в т.ч. пути эвакуации)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marL="76200" indent="0"/>
                      <a:r>
                        <a:rPr lang="ru" sz="1500">
                          <a:latin typeface="Times New Roman"/>
                        </a:rPr>
                        <a:t>дч-в</a:t>
                      </a:r>
                    </a:p>
                  </a:txBody>
                  <a:tcPr marL="0" marR="0" marT="0" marB="0"/>
                </a:tc>
              </a:tr>
              <a:tr h="356616">
                <a:tc>
                  <a:txBody>
                    <a:bodyPr lIns="0" tIns="0" rIns="0" bIns="0">
                      <a:noAutofit/>
                    </a:bodyPr>
                    <a:p>
                      <a:pPr marL="88900" indent="0"/>
                      <a:r>
                        <a:rPr lang="ru" sz="1500">
                          <a:latin typeface="Times New Roman"/>
                        </a:rPr>
                        <a:t>4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marL="76200" marR="76200" indent="0">
                        <a:lnSpc>
                          <a:spcPts val="1392"/>
                        </a:lnSpc>
                      </a:pPr>
                      <a:r>
                        <a:rPr lang="ru" sz="1100">
                          <a:latin typeface="Times New Roman"/>
                        </a:rPr>
                        <a:t>Зона целевого назначения здания (целевого посещения объекта)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marL="76200" indent="0"/>
                      <a:r>
                        <a:rPr lang="ru" cap="small" sz="1100">
                          <a:latin typeface="Times New Roman"/>
                        </a:rPr>
                        <a:t>ДП - И (К, О, Г, У)</a:t>
                      </a:r>
                    </a:p>
                  </a:txBody>
                  <a:tcPr marL="0" marR="0" marT="0" marB="0"/>
                </a:tc>
              </a:tr>
              <a:tr h="185928">
                <a:tc>
                  <a:txBody>
                    <a:bodyPr lIns="0" tIns="0" rIns="0" bIns="0">
                      <a:noAutofit/>
                    </a:bodyPr>
                    <a:p>
                      <a:pPr marL="88900" indent="0"/>
                      <a:r>
                        <a:rPr lang="ru" sz="1500">
                          <a:latin typeface="Times New Roman"/>
                        </a:rPr>
                        <a:t>5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marL="76200" indent="0"/>
                      <a:r>
                        <a:rPr lang="ru" sz="1100">
                          <a:latin typeface="Times New Roman"/>
                        </a:rPr>
                        <a:t>Санитарно-гигиенические помещения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marL="76200" indent="0"/>
                      <a:r>
                        <a:rPr lang="ru" sz="1500" spc="200">
                          <a:latin typeface="Times New Roman"/>
                        </a:rPr>
                        <a:t>дч-в</a:t>
                      </a:r>
                    </a:p>
                  </a:txBody>
                  <a:tcPr marL="0" marR="0" marT="0" marB="0"/>
                </a:tc>
              </a:tr>
            </a:tbl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"/>
          <p:cNvSpPr/>
          <p:nvPr/>
        </p:nvSpPr>
        <p:spPr>
          <a:xfrm>
            <a:off x="1712976" y="804672"/>
            <a:ext cx="3639312" cy="201168"/>
          </a:xfrm>
          <a:prstGeom prst="rect">
            <a:avLst/>
          </a:prstGeom>
        </p:spPr>
        <p:txBody>
          <a:bodyPr lIns="0" tIns="0" rIns="0" bIns="0">
            <a:noAutofit/>
          </a:bodyPr>
          <a:p>
            <a:pPr indent="0">
              <a:spcAft>
                <a:spcPts val="210"/>
              </a:spcAft>
            </a:pPr>
            <a:r>
              <a:rPr lang="ru" sz="1100">
                <a:latin typeface="Times New Roman"/>
              </a:rPr>
              <a:t>Система информации и связи (на всех зонах)</a:t>
            </a:r>
          </a:p>
        </p:txBody>
      </p:sp>
      <p:sp>
        <p:nvSpPr>
          <p:cNvPr id="3" name=""/>
          <p:cNvSpPr/>
          <p:nvPr/>
        </p:nvSpPr>
        <p:spPr>
          <a:xfrm>
            <a:off x="5766816" y="810768"/>
            <a:ext cx="408432" cy="182880"/>
          </a:xfrm>
          <a:prstGeom prst="rect">
            <a:avLst/>
          </a:prstGeom>
        </p:spPr>
        <p:txBody>
          <a:bodyPr lIns="0" tIns="0" rIns="0" bIns="0">
            <a:noAutofit/>
          </a:bodyPr>
          <a:p>
            <a:pPr marL="292100" indent="0">
              <a:spcAft>
                <a:spcPts val="210"/>
              </a:spcAft>
            </a:pPr>
            <a:r>
              <a:rPr lang="ru" sz="1500">
                <a:latin typeface="Times New Roman"/>
              </a:rPr>
              <a:t>внд</a:t>
            </a:r>
          </a:p>
        </p:txBody>
      </p:sp>
      <p:sp>
        <p:nvSpPr>
          <p:cNvPr id="4" name=""/>
          <p:cNvSpPr/>
          <p:nvPr/>
        </p:nvSpPr>
        <p:spPr>
          <a:xfrm>
            <a:off x="1712976" y="1011936"/>
            <a:ext cx="3639312" cy="164592"/>
          </a:xfrm>
          <a:prstGeom prst="rect">
            <a:avLst/>
          </a:prstGeom>
        </p:spPr>
        <p:txBody>
          <a:bodyPr lIns="0" tIns="0" rIns="0" bIns="0">
            <a:noAutofit/>
          </a:bodyPr>
          <a:p>
            <a:pPr indent="0">
              <a:spcBef>
                <a:spcPts val="210"/>
              </a:spcBef>
            </a:pPr>
            <a:r>
              <a:rPr lang="ru" sz="1100">
                <a:latin typeface="Times New Roman"/>
              </a:rPr>
              <a:t>Пути движения к объекту (от остановки транспорта)</a:t>
            </a:r>
          </a:p>
        </p:txBody>
      </p:sp>
      <p:sp>
        <p:nvSpPr>
          <p:cNvPr id="5" name=""/>
          <p:cNvSpPr/>
          <p:nvPr/>
        </p:nvSpPr>
        <p:spPr>
          <a:xfrm>
            <a:off x="5553456" y="1018032"/>
            <a:ext cx="518160" cy="158496"/>
          </a:xfrm>
          <a:prstGeom prst="rect">
            <a:avLst/>
          </a:prstGeom>
        </p:spPr>
        <p:txBody>
          <a:bodyPr lIns="0" tIns="0" rIns="0" bIns="0">
            <a:noAutofit/>
          </a:bodyPr>
          <a:p>
            <a:pPr marL="63500" indent="0">
              <a:spcBef>
                <a:spcPts val="210"/>
              </a:spcBef>
            </a:pPr>
            <a:r>
              <a:rPr lang="ru" sz="1100">
                <a:latin typeface="Times New Roman"/>
              </a:rPr>
              <a:t>ДЧ(С)</a:t>
            </a:r>
          </a:p>
        </p:txBody>
      </p:sp>
      <p:sp>
        <p:nvSpPr>
          <p:cNvPr id="6" name=""/>
          <p:cNvSpPr/>
          <p:nvPr/>
        </p:nvSpPr>
        <p:spPr>
          <a:xfrm>
            <a:off x="1310640" y="1188720"/>
            <a:ext cx="5961888" cy="1048512"/>
          </a:xfrm>
          <a:prstGeom prst="rect">
            <a:avLst/>
          </a:prstGeom>
        </p:spPr>
        <p:txBody>
          <a:bodyPr lIns="0" tIns="0" rIns="0" bIns="0">
            <a:noAutofit/>
          </a:bodyPr>
          <a:p>
            <a:pPr algn="just" marL="63500" marR="114300" indent="0">
              <a:lnSpc>
                <a:spcPts val="1368"/>
              </a:lnSpc>
            </a:pPr>
            <a:r>
              <a:rPr lang="ru" cap="small" sz="1100">
                <a:latin typeface="Times New Roman"/>
              </a:rPr>
              <a:t>** Указывается: ДП-В - доступно полностью всем; ДП-И (К, О, С, Г, У) - доступно полностью избирательно (указать категории инвалидов); ДЧ-В - доступно частично всем; ДЧ-И (К, О, С, Г, У) - доступно частично избирательно (указать категории инвалидов); ДУ - доступно условно, ВНД - временно недоступно</a:t>
            </a:r>
          </a:p>
          <a:p>
            <a:pPr algn="just" marL="63500" indent="0">
              <a:lnSpc>
                <a:spcPts val="1368"/>
              </a:lnSpc>
              <a:spcAft>
                <a:spcPts val="3150"/>
              </a:spcAft>
            </a:pPr>
            <a:r>
              <a:rPr lang="ru" cap="small" sz="1100">
                <a:latin typeface="Times New Roman"/>
              </a:rPr>
              <a:t>3.5. Итоговое заключение о состоянии доступности ОСИ: _</a:t>
            </a:r>
            <a:r>
              <a:rPr lang="ru" sz="1100">
                <a:latin typeface="Times New Roman"/>
              </a:rPr>
              <a:t>ДЧ -</a:t>
            </a:r>
          </a:p>
        </p:txBody>
      </p:sp>
      <p:sp>
        <p:nvSpPr>
          <p:cNvPr id="7" name=""/>
          <p:cNvSpPr/>
          <p:nvPr/>
        </p:nvSpPr>
        <p:spPr>
          <a:xfrm>
            <a:off x="1310640" y="2642616"/>
            <a:ext cx="5961888" cy="402336"/>
          </a:xfrm>
          <a:prstGeom prst="rect">
            <a:avLst/>
          </a:prstGeom>
        </p:spPr>
        <p:txBody>
          <a:bodyPr lIns="0" tIns="0" rIns="0" bIns="0">
            <a:noAutofit/>
          </a:bodyPr>
          <a:p>
            <a:pPr marL="63500" marR="762000" indent="0">
              <a:lnSpc>
                <a:spcPts val="1608"/>
              </a:lnSpc>
              <a:spcBef>
                <a:spcPts val="3150"/>
              </a:spcBef>
              <a:spcAft>
                <a:spcPts val="420"/>
              </a:spcAft>
            </a:pPr>
            <a:r>
              <a:rPr lang="ru" sz="1300">
                <a:latin typeface="Times New Roman"/>
              </a:rPr>
              <a:t>III. Оценка состояния и имеющихся недостатков в обеспечении условий доступности для инвалидов объекта</a:t>
            </a:r>
          </a:p>
        </p:txBody>
      </p:sp>
      <p:graphicFrame>
        <p:nvGraphicFramePr>
          <p:cNvPr id="8" name=""/>
          <p:cNvGraphicFramePr>
            <a:graphicFrameLocks noGrp="1"/>
          </p:cNvGraphicFramePr>
          <p:nvPr/>
        </p:nvGraphicFramePr>
        <p:xfrm>
          <a:off x="1313688" y="3096768"/>
          <a:ext cx="5955792" cy="6937248"/>
        </p:xfrm>
        <a:graphic>
          <a:graphicData uri="http://schemas.openxmlformats.org/drawingml/2006/table">
            <a:tbl>
              <a:tblPr/>
              <a:tblGrid>
                <a:gridCol w="2974848"/>
                <a:gridCol w="2980944"/>
              </a:tblGrid>
              <a:tr h="975360">
                <a:tc>
                  <a:txBody>
                    <a:bodyPr lIns="0" tIns="0" rIns="0" bIns="0">
                      <a:noAutofit/>
                    </a:bodyPr>
                    <a:p>
                      <a:pPr marL="63500" marR="88900" indent="0">
                        <a:lnSpc>
                          <a:spcPts val="1632"/>
                        </a:lnSpc>
                      </a:pPr>
                      <a:r>
                        <a:rPr lang="ru" sz="1300">
                          <a:latin typeface="Times New Roman"/>
                        </a:rPr>
                        <a:t>Основные показатели доступности для инвалидов объекта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marL="50800" marR="76200" indent="0">
                        <a:lnSpc>
                          <a:spcPts val="1608"/>
                        </a:lnSpc>
                      </a:pPr>
                      <a:r>
                        <a:rPr lang="ru" sz="1300">
                          <a:latin typeface="Times New Roman"/>
                        </a:rPr>
                        <a:t>Оценка состояния и имеющихся недостатков в обеспечении условий доступности для инвалидов объекта</a:t>
                      </a:r>
                    </a:p>
                  </a:txBody>
                  <a:tcPr marL="0" marR="0" marT="0" marB="0"/>
                </a:tc>
              </a:tr>
              <a:tr h="762000">
                <a:tc>
                  <a:txBody>
                    <a:bodyPr lIns="0" tIns="0" rIns="0" bIns="0">
                      <a:noAutofit/>
                    </a:bodyPr>
                    <a:p>
                      <a:pPr marL="63500" marR="88900" indent="0">
                        <a:lnSpc>
                          <a:spcPts val="1608"/>
                        </a:lnSpc>
                      </a:pPr>
                      <a:r>
                        <a:rPr lang="ru" sz="1300">
                          <a:latin typeface="Times New Roman"/>
                        </a:rPr>
                        <a:t>Выделенные стоянки автотранспортных средств для инвалидов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marL="50800" indent="0"/>
                      <a:r>
                        <a:rPr lang="ru" sz="1300">
                          <a:latin typeface="Times New Roman"/>
                        </a:rPr>
                        <a:t>Нет</a:t>
                      </a:r>
                    </a:p>
                  </a:txBody>
                  <a:tcPr marL="0" marR="0" marT="0" marB="0"/>
                </a:tc>
              </a:tr>
              <a:tr h="356616">
                <a:tc>
                  <a:txBody>
                    <a:bodyPr lIns="0" tIns="0" rIns="0" bIns="0">
                      <a:noAutofit/>
                    </a:bodyPr>
                    <a:p>
                      <a:pPr marL="63500" indent="0"/>
                      <a:r>
                        <a:rPr lang="ru" sz="1300">
                          <a:latin typeface="Times New Roman"/>
                        </a:rPr>
                        <a:t>Сменные кресла-коляски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marL="50800" indent="0"/>
                      <a:r>
                        <a:rPr lang="ru" sz="1300">
                          <a:latin typeface="Times New Roman"/>
                        </a:rPr>
                        <a:t>Нет</a:t>
                      </a:r>
                    </a:p>
                  </a:txBody>
                  <a:tcPr marL="0" marR="0" marT="0" marB="0"/>
                </a:tc>
              </a:tr>
              <a:tr h="350520">
                <a:tc>
                  <a:txBody>
                    <a:bodyPr lIns="0" tIns="0" rIns="0" bIns="0">
                      <a:noAutofit/>
                    </a:bodyPr>
                    <a:p>
                      <a:pPr marL="63500" indent="0"/>
                      <a:r>
                        <a:rPr lang="ru" sz="1300">
                          <a:latin typeface="Times New Roman"/>
                        </a:rPr>
                        <a:t>Адаптированные лифты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marL="50800" indent="0"/>
                      <a:r>
                        <a:rPr lang="ru" sz="1300">
                          <a:latin typeface="Times New Roman"/>
                        </a:rPr>
                        <a:t>Нет</a:t>
                      </a:r>
                    </a:p>
                  </a:txBody>
                  <a:tcPr marL="0" marR="0" marT="0" marB="0"/>
                </a:tc>
              </a:tr>
              <a:tr h="356616">
                <a:tc>
                  <a:txBody>
                    <a:bodyPr lIns="0" tIns="0" rIns="0" bIns="0">
                      <a:noAutofit/>
                    </a:bodyPr>
                    <a:p>
                      <a:pPr marL="63500" indent="0"/>
                      <a:r>
                        <a:rPr lang="ru" sz="1300">
                          <a:latin typeface="Times New Roman"/>
                        </a:rPr>
                        <a:t>Поручни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marL="50800" indent="0"/>
                      <a:r>
                        <a:rPr lang="ru" sz="1300">
                          <a:latin typeface="Times New Roman"/>
                        </a:rPr>
                        <a:t>Нет</a:t>
                      </a:r>
                    </a:p>
                  </a:txBody>
                  <a:tcPr marL="0" marR="0" marT="0" marB="0"/>
                </a:tc>
              </a:tr>
              <a:tr h="350520">
                <a:tc>
                  <a:txBody>
                    <a:bodyPr lIns="0" tIns="0" rIns="0" bIns="0">
                      <a:noAutofit/>
                    </a:bodyPr>
                    <a:p>
                      <a:pPr marL="63500" indent="0"/>
                      <a:r>
                        <a:rPr lang="ru" sz="1300">
                          <a:latin typeface="Times New Roman"/>
                        </a:rPr>
                        <a:t>Пандусы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marL="50800" indent="0"/>
                      <a:r>
                        <a:rPr lang="ru" sz="1300">
                          <a:latin typeface="Times New Roman"/>
                        </a:rPr>
                        <a:t>Нет</a:t>
                      </a:r>
                    </a:p>
                  </a:txBody>
                  <a:tcPr marL="0" marR="0" marT="0" marB="0"/>
                </a:tc>
              </a:tr>
              <a:tr h="356616">
                <a:tc>
                  <a:txBody>
                    <a:bodyPr lIns="0" tIns="0" rIns="0" bIns="0">
                      <a:noAutofit/>
                    </a:bodyPr>
                    <a:p>
                      <a:pPr marL="63500" indent="0"/>
                      <a:r>
                        <a:rPr lang="ru" sz="1300">
                          <a:latin typeface="Times New Roman"/>
                        </a:rPr>
                        <a:t>Подъемные платформы (аппарели)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marL="50800" indent="0"/>
                      <a:r>
                        <a:rPr lang="ru" sz="1300">
                          <a:latin typeface="Times New Roman"/>
                        </a:rPr>
                        <a:t>Нет</a:t>
                      </a:r>
                    </a:p>
                  </a:txBody>
                  <a:tcPr marL="0" marR="0" marT="0" marB="0"/>
                </a:tc>
              </a:tr>
              <a:tr h="353568">
                <a:tc>
                  <a:txBody>
                    <a:bodyPr lIns="0" tIns="0" rIns="0" bIns="0">
                      <a:noAutofit/>
                    </a:bodyPr>
                    <a:p>
                      <a:pPr marL="63500" indent="0"/>
                      <a:r>
                        <a:rPr lang="ru" sz="1300">
                          <a:latin typeface="Times New Roman"/>
                        </a:rPr>
                        <a:t>Раздвижные двери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marL="50800" indent="0"/>
                      <a:r>
                        <a:rPr lang="ru" sz="1300">
                          <a:latin typeface="Times New Roman"/>
                        </a:rPr>
                        <a:t>Нет</a:t>
                      </a:r>
                    </a:p>
                  </a:txBody>
                  <a:tcPr marL="0" marR="0" marT="0" marB="0"/>
                </a:tc>
              </a:tr>
              <a:tr h="353568">
                <a:tc>
                  <a:txBody>
                    <a:bodyPr lIns="0" tIns="0" rIns="0" bIns="0">
                      <a:noAutofit/>
                    </a:bodyPr>
                    <a:p>
                      <a:pPr marL="63500" indent="0"/>
                      <a:r>
                        <a:rPr lang="ru" sz="1300">
                          <a:latin typeface="Times New Roman"/>
                        </a:rPr>
                        <a:t>Доступные входные группы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marL="50800" indent="0"/>
                      <a:r>
                        <a:rPr lang="ru" sz="1300">
                          <a:latin typeface="Times New Roman"/>
                        </a:rPr>
                        <a:t>Есть</a:t>
                      </a:r>
                    </a:p>
                  </a:txBody>
                  <a:tcPr marL="0" marR="0" marT="0" marB="0"/>
                </a:tc>
              </a:tr>
              <a:tr h="557784">
                <a:tc>
                  <a:txBody>
                    <a:bodyPr lIns="0" tIns="0" rIns="0" bIns="0">
                      <a:noAutofit/>
                    </a:bodyPr>
                    <a:p>
                      <a:pPr marL="63500" marR="88900" indent="0">
                        <a:lnSpc>
                          <a:spcPts val="1584"/>
                        </a:lnSpc>
                      </a:pPr>
                      <a:r>
                        <a:rPr lang="ru" sz="1300">
                          <a:latin typeface="Times New Roman"/>
                        </a:rPr>
                        <a:t>Доступные санитарно-гигиенические помещения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marL="50800" indent="0"/>
                      <a:r>
                        <a:rPr lang="ru" sz="1300">
                          <a:latin typeface="Times New Roman"/>
                        </a:rPr>
                        <a:t>Нет</a:t>
                      </a:r>
                    </a:p>
                  </a:txBody>
                  <a:tcPr marL="0" marR="0" marT="0" marB="0"/>
                </a:tc>
              </a:tr>
              <a:tr h="762000">
                <a:tc>
                  <a:txBody>
                    <a:bodyPr lIns="0" tIns="0" rIns="0" bIns="0">
                      <a:noAutofit/>
                    </a:bodyPr>
                    <a:p>
                      <a:pPr algn="just" marL="63500" marR="584200" indent="0">
                        <a:lnSpc>
                          <a:spcPts val="1584"/>
                        </a:lnSpc>
                      </a:pPr>
                      <a:r>
                        <a:rPr lang="ru" sz="1300">
                          <a:latin typeface="Times New Roman"/>
                        </a:rPr>
                        <a:t>Достаточная ширина дверных проемов в стенах, лестничных маршей, площадок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marL="50800" indent="0"/>
                      <a:r>
                        <a:rPr lang="ru" sz="1300">
                          <a:latin typeface="Times New Roman"/>
                        </a:rPr>
                        <a:t>Нет</a:t>
                      </a:r>
                    </a:p>
                  </a:txBody>
                  <a:tcPr marL="0" marR="0" marT="0" marB="0"/>
                </a:tc>
              </a:tr>
              <a:tr h="1402080">
                <a:tc>
                  <a:txBody>
                    <a:bodyPr lIns="0" tIns="0" rIns="0" bIns="0">
                      <a:noAutofit/>
                    </a:bodyPr>
                    <a:p>
                      <a:pPr marL="63500" marR="88900" indent="0">
                        <a:lnSpc>
                          <a:spcPts val="1584"/>
                        </a:lnSpc>
                      </a:pPr>
                      <a:r>
                        <a:rPr lang="ru" sz="1300">
                          <a:latin typeface="Times New Roman"/>
                        </a:rPr>
                        <a:t>Надлежащее размещение оборудования и носителей информации, необходимых для обеспечения</a:t>
                      </a:r>
                    </a:p>
                    <a:p>
                      <a:pPr marL="63500" marR="88900" indent="0">
                        <a:lnSpc>
                          <a:spcPts val="1584"/>
                        </a:lnSpc>
                      </a:pPr>
                      <a:r>
                        <a:rPr lang="ru" sz="1300">
                          <a:latin typeface="Times New Roman"/>
                        </a:rPr>
                        <a:t>беспрепятственного доступа к объектам (местам предоставления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marL="50800" indent="0">
                        <a:lnSpc>
                          <a:spcPts val="1608"/>
                        </a:lnSpc>
                      </a:pPr>
                      <a:r>
                        <a:rPr lang="ru" sz="1300">
                          <a:latin typeface="Times New Roman"/>
                        </a:rPr>
                        <a:t>Только для инвалидов, имеющих</a:t>
                      </a:r>
                    </a:p>
                    <a:p>
                      <a:pPr marL="50800" indent="0">
                        <a:lnSpc>
                          <a:spcPts val="1608"/>
                        </a:lnSpc>
                      </a:pPr>
                      <a:r>
                        <a:rPr lang="ru" sz="1300">
                          <a:latin typeface="Times New Roman"/>
                        </a:rPr>
                        <a:t>стойкие</a:t>
                      </a:r>
                    </a:p>
                    <a:p>
                      <a:pPr marL="50800" indent="0">
                        <a:lnSpc>
                          <a:spcPts val="1608"/>
                        </a:lnSpc>
                      </a:pPr>
                      <a:r>
                        <a:rPr lang="ru" sz="1300">
                          <a:latin typeface="Times New Roman"/>
                        </a:rPr>
                        <a:t>расстройства</a:t>
                      </a:r>
                    </a:p>
                    <a:p>
                      <a:pPr marL="50800" indent="0">
                        <a:lnSpc>
                          <a:spcPts val="1608"/>
                        </a:lnSpc>
                      </a:pPr>
                      <a:r>
                        <a:rPr lang="ru" sz="1300">
                          <a:latin typeface="Times New Roman"/>
                        </a:rPr>
                        <a:t>функции зрения</a:t>
                      </a:r>
                    </a:p>
                  </a:txBody>
                  <a:tcPr marL="0" marR="0" marT="0" marB="0"/>
                </a:tc>
              </a:tr>
            </a:tbl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graphicFrame>
        <p:nvGraphicFramePr>
          <p:cNvPr id="2" name=""/>
          <p:cNvGraphicFramePr>
            <a:graphicFrameLocks noGrp="1"/>
          </p:cNvGraphicFramePr>
          <p:nvPr/>
        </p:nvGraphicFramePr>
        <p:xfrm>
          <a:off x="1347216" y="795528"/>
          <a:ext cx="5952744" cy="4770120"/>
        </p:xfrm>
        <a:graphic>
          <a:graphicData uri="http://schemas.openxmlformats.org/drawingml/2006/table">
            <a:tbl>
              <a:tblPr/>
              <a:tblGrid>
                <a:gridCol w="2974848"/>
                <a:gridCol w="2977896"/>
              </a:tblGrid>
              <a:tr h="789432">
                <a:tc>
                  <a:txBody>
                    <a:bodyPr lIns="0" tIns="0" rIns="0" bIns="0">
                      <a:noAutofit/>
                    </a:bodyPr>
                    <a:p>
                      <a:pPr algn="just" marL="63500" marR="101600" indent="0">
                        <a:lnSpc>
                          <a:spcPts val="1608"/>
                        </a:lnSpc>
                      </a:pPr>
                      <a:r>
                        <a:rPr lang="ru" sz="1300">
                          <a:latin typeface="Times New Roman"/>
                        </a:rPr>
                        <a:t>услуг) инвалидов, имеющих стойкие расстройства функции зрения, слуха и передвижения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3800"/>
                    </a:p>
                  </a:txBody>
                  <a:tcPr marL="0" marR="0" marT="0" marB="0"/>
                </a:tc>
              </a:tr>
              <a:tr h="2212848">
                <a:tc>
                  <a:txBody>
                    <a:bodyPr lIns="0" tIns="0" rIns="0" bIns="0">
                      <a:noAutofit/>
                    </a:bodyPr>
                    <a:p>
                      <a:pPr marL="63500" marR="101600" indent="0">
                        <a:lnSpc>
                          <a:spcPts val="1608"/>
                        </a:lnSpc>
                      </a:pPr>
                      <a:r>
                        <a:rPr lang="ru" sz="1300">
                          <a:latin typeface="Times New Roman"/>
                        </a:rPr>
                        <a:t>Дублирование необходимой для инвалидов, имеющих стойкие расстройства функции зрения, зрительной информации - звуковой информацией, а также надписей, знаков и иной текстовой и графической информации - знаками, выполненными рельефно-точечным шрифтом Брайля и на контрастном фоне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marL="50800" indent="0">
                        <a:lnSpc>
                          <a:spcPts val="1608"/>
                        </a:lnSpc>
                      </a:pPr>
                      <a:r>
                        <a:rPr lang="ru" sz="1300">
                          <a:latin typeface="Times New Roman"/>
                        </a:rPr>
                        <a:t>Только для инвалидов, имеющих</a:t>
                      </a:r>
                    </a:p>
                    <a:p>
                      <a:pPr algn="just" marL="50800" indent="0">
                        <a:lnSpc>
                          <a:spcPts val="1608"/>
                        </a:lnSpc>
                      </a:pPr>
                      <a:r>
                        <a:rPr lang="ru" sz="1300">
                          <a:latin typeface="Times New Roman"/>
                        </a:rPr>
                        <a:t>стойкие</a:t>
                      </a:r>
                    </a:p>
                    <a:p>
                      <a:pPr algn="just" marL="50800" indent="0">
                        <a:lnSpc>
                          <a:spcPts val="1608"/>
                        </a:lnSpc>
                      </a:pPr>
                      <a:r>
                        <a:rPr lang="ru" sz="1300">
                          <a:latin typeface="Times New Roman"/>
                        </a:rPr>
                        <a:t>расстройства</a:t>
                      </a:r>
                    </a:p>
                    <a:p>
                      <a:pPr algn="just" marL="50800" indent="0">
                        <a:lnSpc>
                          <a:spcPts val="1608"/>
                        </a:lnSpc>
                      </a:pPr>
                      <a:r>
                        <a:rPr lang="ru" sz="1300">
                          <a:latin typeface="Times New Roman"/>
                        </a:rPr>
                        <a:t>функции зрения</a:t>
                      </a:r>
                    </a:p>
                  </a:txBody>
                  <a:tcPr marL="0" marR="0" marT="0" marB="0"/>
                </a:tc>
              </a:tr>
              <a:tr h="981456">
                <a:tc>
                  <a:txBody>
                    <a:bodyPr lIns="0" tIns="0" rIns="0" bIns="0">
                      <a:noAutofit/>
                    </a:bodyPr>
                    <a:p>
                      <a:pPr marL="63500" marR="101600" indent="0">
                        <a:lnSpc>
                          <a:spcPts val="1608"/>
                        </a:lnSpc>
                      </a:pPr>
                      <a:r>
                        <a:rPr lang="ru" sz="1300">
                          <a:latin typeface="Times New Roman"/>
                        </a:rPr>
                        <a:t>Дублирование необходимой для инвалидов по слуху звуковой информации зрительной информацией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marL="50800" indent="0"/>
                      <a:r>
                        <a:rPr lang="ru" sz="1300">
                          <a:latin typeface="Times New Roman"/>
                        </a:rPr>
                        <a:t>Нет</a:t>
                      </a:r>
                    </a:p>
                  </a:txBody>
                  <a:tcPr marL="0" marR="0" marT="0" marB="0"/>
                </a:tc>
              </a:tr>
              <a:tr h="786384">
                <a:tc>
                  <a:txBody>
                    <a:bodyPr lIns="0" tIns="0" rIns="0" bIns="0">
                      <a:noAutofit/>
                    </a:bodyPr>
                    <a:p>
                      <a:pPr marL="63500" indent="0"/>
                      <a:r>
                        <a:rPr lang="ru" sz="1300">
                          <a:latin typeface="Times New Roman"/>
                        </a:rPr>
                        <a:t>Иные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marL="50800" marR="914400" indent="0">
                        <a:lnSpc>
                          <a:spcPts val="1608"/>
                        </a:lnSpc>
                      </a:pPr>
                      <a:r>
                        <a:rPr lang="ru" sz="1300">
                          <a:latin typeface="Times New Roman"/>
                        </a:rPr>
                        <a:t>Тактильная навигация для слабовидящих — напольная тактильная плитка</a:t>
                      </a:r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3" name=""/>
          <p:cNvSpPr/>
          <p:nvPr/>
        </p:nvSpPr>
        <p:spPr>
          <a:xfrm>
            <a:off x="1338072" y="5855208"/>
            <a:ext cx="5964936" cy="417576"/>
          </a:xfrm>
          <a:prstGeom prst="rect">
            <a:avLst/>
          </a:prstGeom>
        </p:spPr>
        <p:txBody>
          <a:bodyPr lIns="0" tIns="0" rIns="0" bIns="0">
            <a:noAutofit/>
          </a:bodyPr>
          <a:p>
            <a:pPr marL="38100" marR="762000" indent="0">
              <a:lnSpc>
                <a:spcPts val="1584"/>
              </a:lnSpc>
              <a:spcBef>
                <a:spcPts val="1470"/>
              </a:spcBef>
              <a:spcAft>
                <a:spcPts val="420"/>
              </a:spcAft>
            </a:pPr>
            <a:r>
              <a:rPr lang="ru" sz="1300">
                <a:latin typeface="Times New Roman"/>
              </a:rPr>
              <a:t>IV. Оценка состояния и имеющихся недостатков в обеспечении условий доступности для инвалидов предоставляемых услуг</a:t>
            </a:r>
          </a:p>
        </p:txBody>
      </p:sp>
      <p:graphicFrame>
        <p:nvGraphicFramePr>
          <p:cNvPr id="4" name=""/>
          <p:cNvGraphicFramePr>
            <a:graphicFrameLocks noGrp="1"/>
          </p:cNvGraphicFramePr>
          <p:nvPr/>
        </p:nvGraphicFramePr>
        <p:xfrm>
          <a:off x="1341120" y="6306312"/>
          <a:ext cx="5955792" cy="3742944"/>
        </p:xfrm>
        <a:graphic>
          <a:graphicData uri="http://schemas.openxmlformats.org/drawingml/2006/table">
            <a:tbl>
              <a:tblPr/>
              <a:tblGrid>
                <a:gridCol w="2889504"/>
                <a:gridCol w="3066288"/>
              </a:tblGrid>
              <a:tr h="981456">
                <a:tc>
                  <a:txBody>
                    <a:bodyPr lIns="0" tIns="0" rIns="0" bIns="0">
                      <a:noAutofit/>
                    </a:bodyPr>
                    <a:p>
                      <a:pPr marL="63500" marR="584200" indent="0">
                        <a:lnSpc>
                          <a:spcPts val="1608"/>
                        </a:lnSpc>
                      </a:pPr>
                      <a:r>
                        <a:rPr lang="ru" sz="1300">
                          <a:latin typeface="Times New Roman"/>
                        </a:rPr>
                        <a:t>Основные показатели доступности для инвалидов предоставляемой услуги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marL="63500" marR="114300" indent="0">
                        <a:lnSpc>
                          <a:spcPts val="1608"/>
                        </a:lnSpc>
                      </a:pPr>
                      <a:r>
                        <a:rPr lang="ru" sz="1300">
                          <a:latin typeface="Times New Roman"/>
                        </a:rPr>
                        <a:t>Оценка состояния и имеющихся недостатков в обеспечении условий доступности для инвалидов предоставляемой услуги</a:t>
                      </a:r>
                    </a:p>
                  </a:txBody>
                  <a:tcPr marL="0" marR="0" marT="0" marB="0"/>
                </a:tc>
              </a:tr>
              <a:tr h="1374648">
                <a:tc>
                  <a:txBody>
                    <a:bodyPr lIns="0" tIns="0" rIns="0" bIns="0">
                      <a:noAutofit/>
                    </a:bodyPr>
                    <a:p>
                      <a:pPr algn="just" marL="63500" marR="508000" indent="0">
                        <a:lnSpc>
                          <a:spcPts val="1608"/>
                        </a:lnSpc>
                      </a:pPr>
                      <a:r>
                        <a:rPr lang="ru" sz="1300">
                          <a:latin typeface="Times New Roman"/>
                        </a:rPr>
                        <a:t>Наличие при входе в объект вывески с названием организации, графиком работы организации, планом здания, выполненных рельефно-точечным шрифтом Брайля и на контрастном фоне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marL="63500" indent="0"/>
                      <a:r>
                        <a:rPr lang="ru" sz="1300">
                          <a:latin typeface="Times New Roman"/>
                        </a:rPr>
                        <a:t>Нет</a:t>
                      </a:r>
                    </a:p>
                  </a:txBody>
                  <a:tcPr marL="0" marR="0" marT="0" marB="0"/>
                </a:tc>
              </a:tr>
              <a:tr h="1386840">
                <a:tc>
                  <a:txBody>
                    <a:bodyPr lIns="0" tIns="0" rIns="0" bIns="0">
                      <a:noAutofit/>
                    </a:bodyPr>
                    <a:p>
                      <a:pPr marL="63500" marR="63500" indent="0">
                        <a:lnSpc>
                          <a:spcPts val="1608"/>
                        </a:lnSpc>
                      </a:pPr>
                      <a:r>
                        <a:rPr lang="ru" sz="1300">
                          <a:latin typeface="Times New Roman"/>
                        </a:rPr>
                        <a:t>Обеспечение инвалидам помощи, необходимой для получения в доступной для них форме информации о правилах предоставления услуги, в том числе об оформлении необходимых для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marL="63500" indent="0"/>
                      <a:r>
                        <a:rPr lang="ru" sz="1300">
                          <a:latin typeface="Times New Roman"/>
                        </a:rPr>
                        <a:t>Нет</a:t>
                      </a:r>
                    </a:p>
                  </a:txBody>
                  <a:tcPr marL="0" marR="0" marT="0" marB="0"/>
                </a:tc>
              </a:tr>
            </a:tbl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graphicFrame>
        <p:nvGraphicFramePr>
          <p:cNvPr id="2" name=""/>
          <p:cNvGraphicFramePr>
            <a:graphicFrameLocks noGrp="1"/>
          </p:cNvGraphicFramePr>
          <p:nvPr/>
        </p:nvGraphicFramePr>
        <p:xfrm>
          <a:off x="1304544" y="822960"/>
          <a:ext cx="5955792" cy="9265920"/>
        </p:xfrm>
        <a:graphic>
          <a:graphicData uri="http://schemas.openxmlformats.org/drawingml/2006/table">
            <a:tbl>
              <a:tblPr/>
              <a:tblGrid>
                <a:gridCol w="2889504"/>
                <a:gridCol w="3066288"/>
              </a:tblGrid>
              <a:tr h="984504">
                <a:tc>
                  <a:txBody>
                    <a:bodyPr lIns="0" tIns="0" rIns="0" bIns="0">
                      <a:noAutofit/>
                    </a:bodyPr>
                    <a:p>
                      <a:pPr marL="63500" marR="63500" indent="0">
                        <a:lnSpc>
                          <a:spcPts val="1608"/>
                        </a:lnSpc>
                      </a:pPr>
                      <a:r>
                        <a:rPr lang="ru" sz="1300">
                          <a:latin typeface="Times New Roman"/>
                        </a:rPr>
                        <a:t>получения услуги документов, о совершении ими других необходимых для получения услуги действий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4700"/>
                    </a:p>
                  </a:txBody>
                  <a:tcPr marL="0" marR="0" marT="0" marB="0"/>
                </a:tc>
              </a:tr>
              <a:tr h="1789176">
                <a:tc>
                  <a:txBody>
                    <a:bodyPr lIns="0" tIns="0" rIns="0" bIns="0">
                      <a:noAutofit/>
                    </a:bodyPr>
                    <a:p>
                      <a:pPr marL="63500" marR="63500" indent="0">
                        <a:lnSpc>
                          <a:spcPts val="1584"/>
                        </a:lnSpc>
                      </a:pPr>
                      <a:r>
                        <a:rPr lang="ru" sz="1300">
                          <a:latin typeface="Times New Roman"/>
                        </a:rPr>
                        <a:t>Проведение инструктирования или обучения сотрудников, предоставляющих услуги населению, для работы с инвалидами, по вопросам, связанным с обеспечением доступности для них объектов и услуг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marL="50800" marR="165100" indent="0">
                        <a:lnSpc>
                          <a:spcPts val="1584"/>
                        </a:lnSpc>
                      </a:pPr>
                      <a:r>
                        <a:rPr lang="ru" sz="1300">
                          <a:latin typeface="Times New Roman"/>
                        </a:rPr>
                        <a:t>Запланировано инструктирование всего персонала в I полугодии 2025/26 учебного года</a:t>
                      </a:r>
                    </a:p>
                  </a:txBody>
                  <a:tcPr marL="0" marR="0" marT="0" marB="0"/>
                </a:tc>
              </a:tr>
              <a:tr h="1380744">
                <a:tc>
                  <a:txBody>
                    <a:bodyPr lIns="0" tIns="0" rIns="0" bIns="0">
                      <a:noAutofit/>
                    </a:bodyPr>
                    <a:p>
                      <a:pPr marL="63500" marR="63500" indent="0">
                        <a:lnSpc>
                          <a:spcPts val="1608"/>
                        </a:lnSpc>
                      </a:pPr>
                      <a:r>
                        <a:rPr lang="ru" sz="1300">
                          <a:latin typeface="Times New Roman"/>
                        </a:rPr>
                        <a:t>Наличие работников организаций, на которых административно-распорядительным актом возложено оказание инвалидам помощи при предоставлении им услуг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marL="50800" marR="165100" indent="0">
                        <a:lnSpc>
                          <a:spcPts val="1584"/>
                        </a:lnSpc>
                      </a:pPr>
                      <a:r>
                        <a:rPr lang="ru" sz="1300">
                          <a:latin typeface="Times New Roman"/>
                        </a:rPr>
                        <a:t>Есть (приказ МДОУДС Дюймовочка х. Клетский от 22.02.2025 № 13</a:t>
                      </a:r>
                    </a:p>
                  </a:txBody>
                  <a:tcPr marL="0" marR="0" marT="0" marB="0"/>
                </a:tc>
              </a:tr>
              <a:tr h="969264">
                <a:tc>
                  <a:txBody>
                    <a:bodyPr lIns="0" tIns="0" rIns="0" bIns="0">
                      <a:noAutofit/>
                    </a:bodyPr>
                    <a:p>
                      <a:pPr marL="63500" marR="520700" indent="0">
                        <a:lnSpc>
                          <a:spcPts val="1608"/>
                        </a:lnSpc>
                      </a:pPr>
                      <a:r>
                        <a:rPr lang="ru" sz="1300">
                          <a:latin typeface="Times New Roman"/>
                        </a:rPr>
                        <a:t>Предоставление услуги с сопровождением инвалида по территории объекта работником организации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marL="50800" indent="0"/>
                      <a:r>
                        <a:rPr lang="ru" sz="1300">
                          <a:latin typeface="Times New Roman"/>
                        </a:rPr>
                        <a:t>Есть</a:t>
                      </a:r>
                    </a:p>
                  </a:txBody>
                  <a:tcPr marL="0" marR="0" marT="0" marB="0"/>
                </a:tc>
              </a:tr>
              <a:tr h="1584960">
                <a:tc>
                  <a:txBody>
                    <a:bodyPr lIns="0" tIns="0" rIns="0" bIns="0">
                      <a:noAutofit/>
                    </a:bodyPr>
                    <a:p>
                      <a:pPr marL="63500" marR="63500" indent="0">
                        <a:lnSpc>
                          <a:spcPts val="1608"/>
                        </a:lnSpc>
                      </a:pPr>
                      <a:r>
                        <a:rPr lang="ru" sz="1300">
                          <a:latin typeface="Times New Roman"/>
                        </a:rPr>
                        <a:t>Предоставление инвалидам по слуху при необходимости услуги с использованием русского жестового языка, включая обеспечение допуска на объект сурдопереводчика, тифлопереводчика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marL="50800" indent="0"/>
                      <a:r>
                        <a:rPr lang="ru" sz="1300">
                          <a:latin typeface="Times New Roman"/>
                        </a:rPr>
                        <a:t>Нет</a:t>
                      </a:r>
                    </a:p>
                  </a:txBody>
                  <a:tcPr marL="0" marR="0" marT="0" marB="0"/>
                </a:tc>
              </a:tr>
              <a:tr h="1173480">
                <a:tc>
                  <a:txBody>
                    <a:bodyPr lIns="0" tIns="0" rIns="0" bIns="0">
                      <a:noAutofit/>
                    </a:bodyPr>
                    <a:p>
                      <a:pPr marL="63500" marR="63500" indent="0">
                        <a:lnSpc>
                          <a:spcPts val="1608"/>
                        </a:lnSpc>
                      </a:pPr>
                      <a:r>
                        <a:rPr lang="ru" sz="1300">
                          <a:latin typeface="Times New Roman"/>
                        </a:rPr>
                        <a:t>Соответствие транспортных средств, используемых для предоставления услуг населению, требованиям их доступности для инвалидов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marL="50800" marR="165100" indent="0">
                        <a:lnSpc>
                          <a:spcPts val="1632"/>
                        </a:lnSpc>
                      </a:pPr>
                      <a:r>
                        <a:rPr lang="ru" sz="1300">
                          <a:latin typeface="Times New Roman"/>
                        </a:rPr>
                        <a:t>Транспортные средства отсутствуют</a:t>
                      </a:r>
                    </a:p>
                  </a:txBody>
                  <a:tcPr marL="0" marR="0" marT="0" marB="0"/>
                </a:tc>
              </a:tr>
              <a:tr h="1383792">
                <a:tc>
                  <a:txBody>
                    <a:bodyPr lIns="0" tIns="0" rIns="0" bIns="0">
                      <a:noAutofit/>
                    </a:bodyPr>
                    <a:p>
                      <a:pPr algn="just" marL="63500" marR="279400" indent="0">
                        <a:lnSpc>
                          <a:spcPts val="1608"/>
                        </a:lnSpc>
                      </a:pPr>
                      <a:r>
                        <a:rPr lang="ru" sz="1300">
                          <a:latin typeface="Times New Roman"/>
                        </a:rPr>
                        <a:t>Обеспечение допуска на объект, в котором предоставляются услуги собаки-проводника при наличии документа, подтверждающего ее специальное обучение, выданного по форме и в порядке,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marL="50800" indent="0"/>
                      <a:r>
                        <a:rPr lang="ru" sz="1300">
                          <a:latin typeface="Times New Roman"/>
                        </a:rPr>
                        <a:t>Нет</a:t>
                      </a:r>
                    </a:p>
                  </a:txBody>
                  <a:tcPr marL="0" marR="0" marT="0" marB="0"/>
                </a:tc>
              </a:tr>
            </a:tbl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"/>
          <p:cNvSpPr/>
          <p:nvPr/>
        </p:nvSpPr>
        <p:spPr>
          <a:xfrm>
            <a:off x="1155192" y="106680"/>
            <a:ext cx="6123432" cy="679704"/>
          </a:xfrm>
          <a:prstGeom prst="rect">
            <a:avLst/>
          </a:prstGeom>
        </p:spPr>
        <p:txBody>
          <a:bodyPr lIns="0" tIns="0" rIns="0" bIns="0">
            <a:noAutofit/>
          </a:bodyPr>
          <a:p>
            <a:pPr indent="0">
              <a:spcAft>
                <a:spcPts val="420"/>
              </a:spcAft>
            </a:pPr>
            <a:r>
              <a:rPr lang="ru" cap="small" sz="7500">
                <a:latin typeface="Times New Roman"/>
              </a:rPr>
              <a:t>/</a:t>
            </a:r>
          </a:p>
        </p:txBody>
      </p:sp>
      <p:graphicFrame>
        <p:nvGraphicFramePr>
          <p:cNvPr id="3" name=""/>
          <p:cNvGraphicFramePr>
            <a:graphicFrameLocks noGrp="1"/>
          </p:cNvGraphicFramePr>
          <p:nvPr/>
        </p:nvGraphicFramePr>
        <p:xfrm>
          <a:off x="1322832" y="853440"/>
          <a:ext cx="5952744" cy="4456176"/>
        </p:xfrm>
        <a:graphic>
          <a:graphicData uri="http://schemas.openxmlformats.org/drawingml/2006/table">
            <a:tbl>
              <a:tblPr/>
              <a:tblGrid>
                <a:gridCol w="2889504"/>
                <a:gridCol w="3063240"/>
              </a:tblGrid>
              <a:tr h="771144">
                <a:tc>
                  <a:txBody>
                    <a:bodyPr lIns="0" tIns="0" rIns="0" bIns="0">
                      <a:noAutofit/>
                    </a:bodyPr>
                    <a:p>
                      <a:pPr marL="63500" marR="165100" indent="0">
                        <a:lnSpc>
                          <a:spcPts val="1608"/>
                        </a:lnSpc>
                      </a:pPr>
                      <a:r>
                        <a:rPr lang="ru" sz="1300">
                          <a:latin typeface="Times New Roman"/>
                        </a:rPr>
                        <a:t>утвержденном приказом Министерства труда и социальной защиты Российской Федерации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3700"/>
                    </a:p>
                  </a:txBody>
                  <a:tcPr marL="0" marR="0" marT="0" marB="0"/>
                </a:tc>
              </a:tr>
              <a:tr h="1179576">
                <a:tc>
                  <a:txBody>
                    <a:bodyPr lIns="0" tIns="0" rIns="0" bIns="0">
                      <a:noAutofit/>
                    </a:bodyPr>
                    <a:p>
                      <a:pPr marL="63500" marR="165100" indent="0">
                        <a:lnSpc>
                          <a:spcPts val="1608"/>
                        </a:lnSpc>
                      </a:pPr>
                      <a:r>
                        <a:rPr lang="ru" sz="1300">
                          <a:latin typeface="Times New Roman"/>
                        </a:rPr>
                        <a:t>Наличие в одном из помещений, предназначенных для проведения массовых мероприятий, индукционных петель и звукоусиливающей аппаратуры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marL="50800" indent="0"/>
                      <a:r>
                        <a:rPr lang="ru" sz="1300">
                          <a:latin typeface="Times New Roman"/>
                        </a:rPr>
                        <a:t>Нет</a:t>
                      </a:r>
                    </a:p>
                  </a:txBody>
                  <a:tcPr marL="0" marR="0" marT="0" marB="0"/>
                </a:tc>
              </a:tr>
              <a:tr h="1581912">
                <a:tc>
                  <a:txBody>
                    <a:bodyPr lIns="0" tIns="0" rIns="0" bIns="0">
                      <a:noAutofit/>
                    </a:bodyPr>
                    <a:p>
                      <a:pPr marL="63500" marR="165100" indent="0">
                        <a:lnSpc>
                          <a:spcPts val="1608"/>
                        </a:lnSpc>
                      </a:pPr>
                      <a:r>
                        <a:rPr lang="ru" sz="1300">
                          <a:latin typeface="Times New Roman"/>
                        </a:rPr>
                        <a:t>Адаптация официального сайта органа</a:t>
                      </a:r>
                    </a:p>
                    <a:p>
                      <a:pPr marL="63500" marR="165100" indent="0">
                        <a:lnSpc>
                          <a:spcPts val="1608"/>
                        </a:lnSpc>
                      </a:pPr>
                      <a:r>
                        <a:rPr lang="ru" sz="1300">
                          <a:latin typeface="Times New Roman"/>
                        </a:rPr>
                        <a:t>и организации, предоставляющих услуги в сфере образования, для лиц с нарушением зрения (слабовидящих)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marL="50800" indent="0"/>
                      <a:r>
                        <a:rPr lang="ru" sz="1300">
                          <a:latin typeface="Times New Roman"/>
                        </a:rPr>
                        <a:t>Есть</a:t>
                      </a:r>
                    </a:p>
                  </a:txBody>
                  <a:tcPr marL="0" marR="0" marT="0" marB="0"/>
                </a:tc>
              </a:tr>
              <a:tr h="563880">
                <a:tc>
                  <a:txBody>
                    <a:bodyPr lIns="0" tIns="0" rIns="0" bIns="0">
                      <a:noAutofit/>
                    </a:bodyPr>
                    <a:p>
                      <a:pPr marL="63500" marR="165100" indent="0">
                        <a:lnSpc>
                          <a:spcPts val="1608"/>
                        </a:lnSpc>
                      </a:pPr>
                      <a:r>
                        <a:rPr lang="ru" sz="1300">
                          <a:latin typeface="Times New Roman"/>
                        </a:rPr>
                        <a:t>Обеспечение предоставления услуг тьютора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marL="50800" indent="0"/>
                      <a:r>
                        <a:rPr lang="ru" sz="1300">
                          <a:latin typeface="Times New Roman"/>
                        </a:rPr>
                        <a:t>Нет</a:t>
                      </a:r>
                    </a:p>
                  </a:txBody>
                  <a:tcPr marL="0" marR="0" marT="0" marB="0"/>
                </a:tc>
              </a:tr>
              <a:tr h="359664">
                <a:tc>
                  <a:txBody>
                    <a:bodyPr lIns="0" tIns="0" rIns="0" bIns="0">
                      <a:noAutofit/>
                    </a:bodyPr>
                    <a:p>
                      <a:pPr marL="63500" indent="0"/>
                      <a:r>
                        <a:rPr lang="ru" sz="1300">
                          <a:latin typeface="Times New Roman"/>
                        </a:rPr>
                        <a:t>Иные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marL="50800" indent="0"/>
                      <a:r>
                        <a:rPr lang="ru" sz="1300">
                          <a:latin typeface="Times New Roman"/>
                        </a:rPr>
                        <a:t>Нет</a:t>
                      </a:r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4" name=""/>
          <p:cNvSpPr/>
          <p:nvPr/>
        </p:nvSpPr>
        <p:spPr>
          <a:xfrm>
            <a:off x="1155192" y="5675376"/>
            <a:ext cx="6123432" cy="524256"/>
          </a:xfrm>
          <a:prstGeom prst="rect">
            <a:avLst/>
          </a:prstGeom>
        </p:spPr>
        <p:txBody>
          <a:bodyPr lIns="0" tIns="0" rIns="0" bIns="0">
            <a:noAutofit/>
          </a:bodyPr>
          <a:p>
            <a:pPr marL="2159000" indent="0">
              <a:spcBef>
                <a:spcPts val="1890"/>
              </a:spcBef>
              <a:spcAft>
                <a:spcPts val="1050"/>
              </a:spcAft>
            </a:pPr>
            <a:r>
              <a:rPr lang="ru" sz="1100">
                <a:latin typeface="Times New Roman"/>
              </a:rPr>
              <a:t>4. Управленческое решение</a:t>
            </a:r>
          </a:p>
          <a:p>
            <a:pPr marL="203200" indent="0"/>
            <a:r>
              <a:rPr lang="ru" sz="1100">
                <a:latin typeface="Times New Roman"/>
              </a:rPr>
              <a:t>4.1. Рекомендации по адаптации основных структурных элементов объекта</a:t>
            </a:r>
          </a:p>
        </p:txBody>
      </p:sp>
      <p:sp>
        <p:nvSpPr>
          <p:cNvPr id="5" name=""/>
          <p:cNvSpPr/>
          <p:nvPr/>
        </p:nvSpPr>
        <p:spPr>
          <a:xfrm>
            <a:off x="865632" y="6370320"/>
            <a:ext cx="237744" cy="140208"/>
          </a:xfrm>
          <a:prstGeom prst="rect">
            <a:avLst/>
          </a:prstGeom>
        </p:spPr>
        <p:txBody>
          <a:bodyPr lIns="0" tIns="0" rIns="0" bIns="0">
            <a:noAutofit/>
          </a:bodyPr>
          <a:p>
            <a:pPr indent="0"/>
            <a:r>
              <a:rPr lang="ru" sz="1100">
                <a:latin typeface="Arial"/>
              </a:rPr>
              <a:t>№</a:t>
            </a:r>
          </a:p>
        </p:txBody>
      </p:sp>
      <p:sp>
        <p:nvSpPr>
          <p:cNvPr id="6" name=""/>
          <p:cNvSpPr/>
          <p:nvPr/>
        </p:nvSpPr>
        <p:spPr>
          <a:xfrm>
            <a:off x="1694688" y="6364224"/>
            <a:ext cx="3590544" cy="182880"/>
          </a:xfrm>
          <a:prstGeom prst="rect">
            <a:avLst/>
          </a:prstGeom>
        </p:spPr>
        <p:txBody>
          <a:bodyPr lIns="0" tIns="0" rIns="0" bIns="0">
            <a:noAutofit/>
          </a:bodyPr>
          <a:p>
            <a:pPr indent="0"/>
            <a:r>
              <a:rPr lang="ru" sz="1100">
                <a:latin typeface="Times New Roman"/>
              </a:rPr>
              <a:t>Основные структурно-функциональные зоны объекта</a:t>
            </a:r>
          </a:p>
        </p:txBody>
      </p:sp>
      <p:sp>
        <p:nvSpPr>
          <p:cNvPr id="7" name=""/>
          <p:cNvSpPr/>
          <p:nvPr/>
        </p:nvSpPr>
        <p:spPr>
          <a:xfrm>
            <a:off x="5599176" y="6370320"/>
            <a:ext cx="1981200" cy="530352"/>
          </a:xfrm>
          <a:prstGeom prst="rect">
            <a:avLst/>
          </a:prstGeom>
        </p:spPr>
        <p:txBody>
          <a:bodyPr lIns="0" tIns="0" rIns="0" bIns="0">
            <a:noAutofit/>
          </a:bodyPr>
          <a:p>
            <a:pPr algn="just" marR="25400" indent="0">
              <a:lnSpc>
                <a:spcPts val="1368"/>
              </a:lnSpc>
            </a:pPr>
            <a:r>
              <a:rPr lang="ru" sz="1100">
                <a:latin typeface="Times New Roman"/>
              </a:rPr>
              <a:t>Рекомендации по адаптации объекта</a:t>
            </a:r>
          </a:p>
          <a:p>
            <a:pPr algn="just" indent="0">
              <a:lnSpc>
                <a:spcPts val="1368"/>
              </a:lnSpc>
            </a:pPr>
            <a:r>
              <a:rPr lang="ru" sz="1100">
                <a:latin typeface="Times New Roman"/>
              </a:rPr>
              <a:t>(вид работы) *</a:t>
            </a:r>
            <a:r>
              <a:rPr lang="ru" sz="1100">
                <a:latin typeface="Times New Roman"/>
              </a:rPr>
              <a:t>_</a:t>
            </a:r>
          </a:p>
        </p:txBody>
      </p:sp>
      <p:sp>
        <p:nvSpPr>
          <p:cNvPr id="8" name=""/>
          <p:cNvSpPr/>
          <p:nvPr/>
        </p:nvSpPr>
        <p:spPr>
          <a:xfrm>
            <a:off x="1697736" y="6925056"/>
            <a:ext cx="3691128" cy="2395728"/>
          </a:xfrm>
          <a:prstGeom prst="rect">
            <a:avLst/>
          </a:prstGeom>
        </p:spPr>
        <p:txBody>
          <a:bodyPr lIns="0" tIns="0" rIns="0" bIns="0">
            <a:noAutofit/>
          </a:bodyPr>
          <a:p>
            <a:pPr marL="12700" indent="0">
              <a:lnSpc>
                <a:spcPts val="1608"/>
              </a:lnSpc>
            </a:pPr>
            <a:r>
              <a:rPr lang="ru" sz="1300">
                <a:latin typeface="Times New Roman"/>
              </a:rPr>
              <a:t>Вход в здание (главный вход, входы в группы, расположенные на первом этаже): организационные мероприятия, индивидуальное решение с </a:t>
            </a:r>
            <a:r>
              <a:rPr lang="en-US" sz="1300">
                <a:latin typeface="Times New Roman"/>
              </a:rPr>
              <a:t>TCP.</a:t>
            </a:r>
          </a:p>
          <a:p>
            <a:pPr marL="12700" indent="0">
              <a:lnSpc>
                <a:spcPts val="1608"/>
              </a:lnSpc>
            </a:pPr>
            <a:r>
              <a:rPr lang="ru" sz="1300">
                <a:latin typeface="Times New Roman"/>
              </a:rPr>
              <a:t>пандус в соответствие нормативным требованиям;</a:t>
            </a:r>
          </a:p>
          <a:p>
            <a:pPr marL="12700" indent="0">
              <a:lnSpc>
                <a:spcPts val="1608"/>
              </a:lnSpc>
            </a:pPr>
            <a:r>
              <a:rPr lang="ru" sz="1300">
                <a:latin typeface="Times New Roman"/>
              </a:rPr>
              <a:t>установить противоскользящее покрытие на края ступеней;</a:t>
            </a:r>
          </a:p>
          <a:p>
            <a:pPr marL="12700" indent="0">
              <a:lnSpc>
                <a:spcPts val="1608"/>
              </a:lnSpc>
            </a:pPr>
            <a:r>
              <a:rPr lang="ru" sz="1300">
                <a:latin typeface="Times New Roman"/>
              </a:rPr>
              <a:t>установить поручни вдоль марша лестниц;</a:t>
            </a:r>
          </a:p>
          <a:p>
            <a:pPr marL="12700" indent="0">
              <a:lnSpc>
                <a:spcPts val="1608"/>
              </a:lnSpc>
            </a:pPr>
            <a:r>
              <a:rPr lang="ru" sz="1300">
                <a:latin typeface="Times New Roman"/>
              </a:rPr>
              <a:t>установить кнопку вызова</a:t>
            </a:r>
          </a:p>
          <a:p>
            <a:pPr marL="12700" indent="0">
              <a:lnSpc>
                <a:spcPts val="1608"/>
              </a:lnSpc>
            </a:pPr>
            <a:r>
              <a:rPr lang="ru" sz="1300">
                <a:latin typeface="Times New Roman"/>
              </a:rPr>
              <a:t>персонала в пределах досягаемости инвалида-</a:t>
            </a:r>
          </a:p>
          <a:p>
            <a:pPr marL="12700" indent="0">
              <a:lnSpc>
                <a:spcPts val="1608"/>
              </a:lnSpc>
            </a:pPr>
            <a:r>
              <a:rPr lang="ru" sz="1300">
                <a:latin typeface="Times New Roman"/>
              </a:rPr>
              <a:t>колясочника</a:t>
            </a:r>
          </a:p>
        </p:txBody>
      </p:sp>
      <p:sp>
        <p:nvSpPr>
          <p:cNvPr id="9" name=""/>
          <p:cNvSpPr/>
          <p:nvPr/>
        </p:nvSpPr>
        <p:spPr>
          <a:xfrm>
            <a:off x="5590032" y="6925056"/>
            <a:ext cx="1865376" cy="1005840"/>
          </a:xfrm>
          <a:prstGeom prst="rect">
            <a:avLst/>
          </a:prstGeom>
        </p:spPr>
        <p:txBody>
          <a:bodyPr lIns="0" tIns="0" rIns="0" bIns="0">
            <a:noAutofit/>
          </a:bodyPr>
          <a:p>
            <a:pPr marL="12700" indent="0">
              <a:lnSpc>
                <a:spcPts val="1608"/>
              </a:lnSpc>
            </a:pPr>
            <a:r>
              <a:rPr lang="ru" sz="1300">
                <a:latin typeface="Times New Roman"/>
              </a:rPr>
              <a:t>Первое полугодие</a:t>
            </a:r>
          </a:p>
          <a:p>
            <a:pPr marL="12700" indent="0">
              <a:lnSpc>
                <a:spcPts val="1608"/>
              </a:lnSpc>
            </a:pPr>
            <a:r>
              <a:rPr lang="ru" sz="1300">
                <a:latin typeface="Times New Roman"/>
              </a:rPr>
              <a:t>2027/28учебного года (в</a:t>
            </a:r>
          </a:p>
          <a:p>
            <a:pPr marL="12700" indent="0">
              <a:lnSpc>
                <a:spcPts val="1608"/>
              </a:lnSpc>
            </a:pPr>
            <a:r>
              <a:rPr lang="ru" sz="1300">
                <a:latin typeface="Times New Roman"/>
              </a:rPr>
              <a:t>пределах</a:t>
            </a:r>
          </a:p>
          <a:p>
            <a:pPr marL="12700" indent="0">
              <a:lnSpc>
                <a:spcPts val="1608"/>
              </a:lnSpc>
            </a:pPr>
            <a:r>
              <a:rPr lang="ru" sz="1300">
                <a:latin typeface="Times New Roman"/>
              </a:rPr>
              <a:t>финансирования)</a:t>
            </a:r>
          </a:p>
        </p:txBody>
      </p:sp>
      <p:sp>
        <p:nvSpPr>
          <p:cNvPr id="10" name=""/>
          <p:cNvSpPr/>
          <p:nvPr/>
        </p:nvSpPr>
        <p:spPr>
          <a:xfrm>
            <a:off x="1688592" y="9381744"/>
            <a:ext cx="3675888" cy="670560"/>
          </a:xfrm>
          <a:prstGeom prst="rect">
            <a:avLst/>
          </a:prstGeom>
        </p:spPr>
        <p:txBody>
          <a:bodyPr lIns="0" tIns="0" rIns="0" bIns="0">
            <a:noAutofit/>
          </a:bodyPr>
          <a:p>
            <a:pPr marR="101600" indent="0">
              <a:lnSpc>
                <a:spcPts val="1608"/>
              </a:lnSpc>
            </a:pPr>
            <a:r>
              <a:rPr lang="ru" sz="1300">
                <a:latin typeface="Times New Roman"/>
              </a:rPr>
              <a:t>Территория, прилегающая к зданию (участок): текущий ремонт, организационные </a:t>
            </a:r>
            <a:r>
              <a:rPr lang="ru" sz="1300">
                <a:latin typeface="Times New Roman"/>
              </a:rPr>
              <a:t>мероприятия.</a:t>
            </a:r>
            <a:r>
              <a:rPr lang="ru" sz="1300">
                <a:latin typeface="Times New Roman"/>
              </a:rPr>
              <a:t>_</a:t>
            </a:r>
          </a:p>
        </p:txBody>
      </p:sp>
      <p:sp>
        <p:nvSpPr>
          <p:cNvPr id="11" name=""/>
          <p:cNvSpPr/>
          <p:nvPr/>
        </p:nvSpPr>
        <p:spPr>
          <a:xfrm>
            <a:off x="5571744" y="9387840"/>
            <a:ext cx="2011680" cy="390144"/>
          </a:xfrm>
          <a:prstGeom prst="rect">
            <a:avLst/>
          </a:prstGeom>
        </p:spPr>
        <p:txBody>
          <a:bodyPr lIns="0" tIns="0" rIns="0" bIns="0">
            <a:noAutofit/>
          </a:bodyPr>
          <a:p>
            <a:pPr algn="just" marR="76200" indent="0">
              <a:lnSpc>
                <a:spcPts val="1608"/>
              </a:lnSpc>
            </a:pPr>
            <a:r>
              <a:rPr lang="ru" sz="1300">
                <a:latin typeface="Times New Roman"/>
              </a:rPr>
              <a:t>2027 год (в пределах финансирования)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"/>
          <p:cNvSpPr/>
          <p:nvPr/>
        </p:nvSpPr>
        <p:spPr>
          <a:xfrm>
            <a:off x="883920" y="701040"/>
            <a:ext cx="256032" cy="207264"/>
          </a:xfrm>
          <a:prstGeom prst="rect">
            <a:avLst/>
          </a:prstGeom>
        </p:spPr>
        <p:txBody>
          <a:bodyPr lIns="0" tIns="0" rIns="0" bIns="0">
            <a:noAutofit/>
          </a:bodyPr>
          <a:p>
            <a:pPr marL="38100" indent="0"/>
            <a:r>
              <a:rPr lang="ru" cap="small" sz="1100">
                <a:latin typeface="Times New Roman"/>
              </a:rPr>
              <a:t>/л</a:t>
            </a:r>
          </a:p>
        </p:txBody>
      </p:sp>
      <p:sp>
        <p:nvSpPr>
          <p:cNvPr id="3" name=""/>
          <p:cNvSpPr/>
          <p:nvPr/>
        </p:nvSpPr>
        <p:spPr>
          <a:xfrm>
            <a:off x="816864" y="914400"/>
            <a:ext cx="134112" cy="140208"/>
          </a:xfrm>
          <a:prstGeom prst="rect">
            <a:avLst/>
          </a:prstGeom>
        </p:spPr>
        <p:txBody>
          <a:bodyPr lIns="0" tIns="0" rIns="0" bIns="0">
            <a:noAutofit/>
          </a:bodyPr>
          <a:p>
            <a:pPr marL="38100" indent="0"/>
            <a:r>
              <a:rPr lang="ru" cap="small" sz="1200" spc="-150">
                <a:latin typeface="Times New Roman"/>
              </a:rPr>
              <a:t>//</a:t>
            </a:r>
          </a:p>
        </p:txBody>
      </p:sp>
      <p:sp>
        <p:nvSpPr>
          <p:cNvPr id="4" name=""/>
          <p:cNvSpPr/>
          <p:nvPr/>
        </p:nvSpPr>
        <p:spPr>
          <a:xfrm>
            <a:off x="1670304" y="829056"/>
            <a:ext cx="3797808" cy="1438656"/>
          </a:xfrm>
          <a:prstGeom prst="rect">
            <a:avLst/>
          </a:prstGeom>
        </p:spPr>
        <p:txBody>
          <a:bodyPr lIns="0" tIns="0" rIns="0" bIns="0">
            <a:noAutofit/>
          </a:bodyPr>
          <a:p>
            <a:pPr algn="just" marR="38100" indent="0">
              <a:lnSpc>
                <a:spcPts val="1608"/>
              </a:lnSpc>
            </a:pPr>
            <a:r>
              <a:rPr lang="ru" sz="1300">
                <a:latin typeface="Times New Roman"/>
              </a:rPr>
              <a:t>Обеспечить информационное сопровождение на путях движения с нанесением цветовой и (или) тактильной маркировки; снизить высоту бортового камня в местах пересечения тротуара с проезжей частью; выделить места для парковки инвалидов, обозначить их </a:t>
            </a:r>
            <a:r>
              <a:rPr lang="ru" sz="1300">
                <a:latin typeface="Times New Roman"/>
              </a:rPr>
              <a:t>соответствующими символами</a:t>
            </a:r>
            <a:r>
              <a:rPr lang="ru" sz="1300">
                <a:latin typeface="Times New Roman"/>
              </a:rPr>
              <a:t>_</a:t>
            </a:r>
          </a:p>
        </p:txBody>
      </p:sp>
      <p:sp>
        <p:nvSpPr>
          <p:cNvPr id="5" name=""/>
          <p:cNvSpPr/>
          <p:nvPr/>
        </p:nvSpPr>
        <p:spPr>
          <a:xfrm>
            <a:off x="1694688" y="2273808"/>
            <a:ext cx="3736848" cy="347472"/>
          </a:xfrm>
          <a:prstGeom prst="rect">
            <a:avLst/>
          </a:prstGeom>
        </p:spPr>
        <p:txBody>
          <a:bodyPr lIns="0" tIns="0" rIns="0" bIns="0">
            <a:noAutofit/>
          </a:bodyPr>
          <a:p>
            <a:pPr algn="just" indent="0">
              <a:lnSpc>
                <a:spcPts val="1440"/>
              </a:lnSpc>
            </a:pPr>
            <a:r>
              <a:rPr lang="ru" sz="1100">
                <a:latin typeface="Times New Roman"/>
              </a:rPr>
              <a:t>Путь (пути) движения внутри здания (в т.ч. пути эвакуации)</a:t>
            </a:r>
          </a:p>
        </p:txBody>
      </p:sp>
      <p:sp>
        <p:nvSpPr>
          <p:cNvPr id="6" name=""/>
          <p:cNvSpPr/>
          <p:nvPr/>
        </p:nvSpPr>
        <p:spPr>
          <a:xfrm>
            <a:off x="5571744" y="2273808"/>
            <a:ext cx="1984248" cy="688848"/>
          </a:xfrm>
          <a:prstGeom prst="rect">
            <a:avLst/>
          </a:prstGeom>
        </p:spPr>
        <p:txBody>
          <a:bodyPr lIns="0" tIns="0" rIns="0" bIns="0">
            <a:noAutofit/>
          </a:bodyPr>
          <a:p>
            <a:pPr marR="38100" indent="0">
              <a:lnSpc>
                <a:spcPts val="1392"/>
              </a:lnSpc>
            </a:pPr>
            <a:r>
              <a:rPr lang="ru" sz="1100">
                <a:latin typeface="Times New Roman"/>
              </a:rPr>
              <a:t>Технические решения невозможны-организация альтернативной формы </a:t>
            </a:r>
            <a:r>
              <a:rPr lang="ru" sz="1100">
                <a:latin typeface="Times New Roman"/>
              </a:rPr>
              <a:t>обслуживания</a:t>
            </a:r>
            <a:r>
              <a:rPr lang="ru" sz="1100">
                <a:latin typeface="Times New Roman"/>
              </a:rPr>
              <a:t>_</a:t>
            </a:r>
          </a:p>
        </p:txBody>
      </p:sp>
      <p:sp>
        <p:nvSpPr>
          <p:cNvPr id="7" name=""/>
          <p:cNvSpPr/>
          <p:nvPr/>
        </p:nvSpPr>
        <p:spPr>
          <a:xfrm>
            <a:off x="1697736" y="2987040"/>
            <a:ext cx="3736848" cy="341376"/>
          </a:xfrm>
          <a:prstGeom prst="rect">
            <a:avLst/>
          </a:prstGeom>
        </p:spPr>
        <p:txBody>
          <a:bodyPr lIns="0" tIns="0" rIns="0" bIns="0">
            <a:noAutofit/>
          </a:bodyPr>
          <a:p>
            <a:pPr algn="just" indent="0">
              <a:lnSpc>
                <a:spcPts val="1416"/>
              </a:lnSpc>
            </a:pPr>
            <a:r>
              <a:rPr lang="ru" sz="1100">
                <a:latin typeface="Times New Roman"/>
              </a:rPr>
              <a:t>Зона целевого назначения здания (целевого посещения объекта)</a:t>
            </a:r>
          </a:p>
        </p:txBody>
      </p:sp>
      <p:sp>
        <p:nvSpPr>
          <p:cNvPr id="8" name=""/>
          <p:cNvSpPr/>
          <p:nvPr/>
        </p:nvSpPr>
        <p:spPr>
          <a:xfrm>
            <a:off x="5574792" y="2987040"/>
            <a:ext cx="1978152" cy="688848"/>
          </a:xfrm>
          <a:prstGeom prst="rect">
            <a:avLst/>
          </a:prstGeom>
        </p:spPr>
        <p:txBody>
          <a:bodyPr lIns="0" tIns="0" rIns="0" bIns="0">
            <a:noAutofit/>
          </a:bodyPr>
          <a:p>
            <a:pPr marR="38100" indent="0">
              <a:lnSpc>
                <a:spcPts val="1368"/>
              </a:lnSpc>
            </a:pPr>
            <a:r>
              <a:rPr lang="ru" sz="1100">
                <a:latin typeface="Times New Roman"/>
              </a:rPr>
              <a:t>Технические решения невозможны-организация альтернативной формы </a:t>
            </a:r>
            <a:r>
              <a:rPr lang="ru" sz="1100">
                <a:latin typeface="Times New Roman"/>
              </a:rPr>
              <a:t>обслуживания</a:t>
            </a:r>
            <a:r>
              <a:rPr lang="ru" sz="1100">
                <a:latin typeface="Times New Roman"/>
              </a:rPr>
              <a:t>_</a:t>
            </a:r>
          </a:p>
        </p:txBody>
      </p:sp>
      <p:sp>
        <p:nvSpPr>
          <p:cNvPr id="9" name=""/>
          <p:cNvSpPr/>
          <p:nvPr/>
        </p:nvSpPr>
        <p:spPr>
          <a:xfrm>
            <a:off x="1676400" y="3700272"/>
            <a:ext cx="2554224" cy="164592"/>
          </a:xfrm>
          <a:prstGeom prst="rect">
            <a:avLst/>
          </a:prstGeom>
        </p:spPr>
        <p:txBody>
          <a:bodyPr lIns="0" tIns="0" rIns="0" bIns="0">
            <a:noAutofit/>
          </a:bodyPr>
          <a:p>
            <a:pPr indent="0"/>
            <a:r>
              <a:rPr lang="ru" sz="1100">
                <a:latin typeface="Times New Roman"/>
              </a:rPr>
              <a:t>Санитарно-гигиенические помещения</a:t>
            </a:r>
          </a:p>
        </p:txBody>
      </p:sp>
      <p:sp>
        <p:nvSpPr>
          <p:cNvPr id="10" name=""/>
          <p:cNvSpPr/>
          <p:nvPr/>
        </p:nvSpPr>
        <p:spPr>
          <a:xfrm>
            <a:off x="5577840" y="3694176"/>
            <a:ext cx="1865376" cy="682752"/>
          </a:xfrm>
          <a:prstGeom prst="rect">
            <a:avLst/>
          </a:prstGeom>
        </p:spPr>
        <p:txBody>
          <a:bodyPr lIns="0" tIns="0" rIns="0" bIns="0">
            <a:noAutofit/>
          </a:bodyPr>
          <a:p>
            <a:pPr indent="0">
              <a:lnSpc>
                <a:spcPts val="1368"/>
              </a:lnSpc>
            </a:pPr>
            <a:r>
              <a:rPr lang="ru" sz="1100">
                <a:latin typeface="Times New Roman"/>
              </a:rPr>
              <a:t>Технические решения невозможны-организация альтернативной формы </a:t>
            </a:r>
            <a:r>
              <a:rPr lang="ru" sz="1100">
                <a:latin typeface="Times New Roman"/>
              </a:rPr>
              <a:t>обслуживания</a:t>
            </a:r>
            <a:r>
              <a:rPr lang="ru" sz="1100">
                <a:latin typeface="Times New Roman"/>
              </a:rPr>
              <a:t>_</a:t>
            </a:r>
          </a:p>
        </p:txBody>
      </p:sp>
      <p:sp>
        <p:nvSpPr>
          <p:cNvPr id="11" name=""/>
          <p:cNvSpPr/>
          <p:nvPr/>
        </p:nvSpPr>
        <p:spPr>
          <a:xfrm>
            <a:off x="853440" y="4407408"/>
            <a:ext cx="164592" cy="847344"/>
          </a:xfrm>
          <a:prstGeom prst="rect">
            <a:avLst/>
          </a:prstGeom>
        </p:spPr>
        <p:txBody>
          <a:bodyPr lIns="0" tIns="0" rIns="0" bIns="0">
            <a:noAutofit/>
          </a:bodyPr>
          <a:p>
            <a:pPr marL="12700" indent="0">
              <a:lnSpc>
                <a:spcPts val="2808"/>
              </a:lnSpc>
            </a:pPr>
            <a:r>
              <a:rPr lang="ru" sz="1100">
                <a:latin typeface="Times New Roman"/>
              </a:rPr>
              <a:t>6</a:t>
            </a:r>
          </a:p>
          <a:p>
            <a:pPr marL="12700" indent="0">
              <a:lnSpc>
                <a:spcPts val="2808"/>
              </a:lnSpc>
            </a:pPr>
            <a:r>
              <a:rPr lang="ru" cap="small" sz="1500">
                <a:latin typeface="Times New Roman"/>
              </a:rPr>
              <a:t>т</a:t>
            </a:r>
          </a:p>
          <a:p>
            <a:pPr marL="12700" indent="0">
              <a:lnSpc>
                <a:spcPts val="2808"/>
              </a:lnSpc>
            </a:pPr>
            <a:r>
              <a:rPr lang="ru" cap="small" sz="1100">
                <a:latin typeface="Times New Roman"/>
              </a:rPr>
              <a:t>~8~</a:t>
            </a:r>
          </a:p>
        </p:txBody>
      </p:sp>
      <p:sp>
        <p:nvSpPr>
          <p:cNvPr id="12" name=""/>
          <p:cNvSpPr/>
          <p:nvPr/>
        </p:nvSpPr>
        <p:spPr>
          <a:xfrm>
            <a:off x="1700784" y="4401312"/>
            <a:ext cx="3678936" cy="170688"/>
          </a:xfrm>
          <a:prstGeom prst="rect">
            <a:avLst/>
          </a:prstGeom>
        </p:spPr>
        <p:txBody>
          <a:bodyPr lIns="0" tIns="0" rIns="0" bIns="0">
            <a:noAutofit/>
          </a:bodyPr>
          <a:p>
            <a:pPr indent="0">
              <a:spcAft>
                <a:spcPts val="1260"/>
              </a:spcAft>
            </a:pPr>
            <a:r>
              <a:rPr lang="ru" sz="1100">
                <a:latin typeface="Times New Roman"/>
              </a:rPr>
              <a:t>Система информации на объекте (на всех зонах)</a:t>
            </a:r>
          </a:p>
        </p:txBody>
      </p:sp>
      <p:sp>
        <p:nvSpPr>
          <p:cNvPr id="13" name=""/>
          <p:cNvSpPr/>
          <p:nvPr/>
        </p:nvSpPr>
        <p:spPr>
          <a:xfrm>
            <a:off x="5553456" y="4401312"/>
            <a:ext cx="1164336" cy="335280"/>
          </a:xfrm>
          <a:prstGeom prst="rect">
            <a:avLst/>
          </a:prstGeom>
        </p:spPr>
        <p:txBody>
          <a:bodyPr lIns="0" tIns="0" rIns="0" bIns="0">
            <a:noAutofit/>
          </a:bodyPr>
          <a:p>
            <a:pPr algn="just" marL="63500" marR="50800" indent="0">
              <a:lnSpc>
                <a:spcPts val="1392"/>
              </a:lnSpc>
            </a:pPr>
            <a:r>
              <a:rPr lang="ru" sz="1100">
                <a:latin typeface="Times New Roman"/>
              </a:rPr>
              <a:t>Индивидуальное решение с </a:t>
            </a:r>
            <a:r>
              <a:rPr lang="en-US" sz="1100">
                <a:latin typeface="Times New Roman"/>
              </a:rPr>
              <a:t>TCP</a:t>
            </a:r>
          </a:p>
        </p:txBody>
      </p:sp>
      <p:sp>
        <p:nvSpPr>
          <p:cNvPr id="14" name=""/>
          <p:cNvSpPr/>
          <p:nvPr/>
        </p:nvSpPr>
        <p:spPr>
          <a:xfrm>
            <a:off x="1700784" y="4754880"/>
            <a:ext cx="3678936" cy="170688"/>
          </a:xfrm>
          <a:prstGeom prst="rect">
            <a:avLst/>
          </a:prstGeom>
        </p:spPr>
        <p:txBody>
          <a:bodyPr lIns="0" tIns="0" rIns="0" bIns="0">
            <a:noAutofit/>
          </a:bodyPr>
          <a:p>
            <a:pPr indent="0">
              <a:spcBef>
                <a:spcPts val="1260"/>
              </a:spcBef>
              <a:spcAft>
                <a:spcPts val="1260"/>
              </a:spcAft>
            </a:pPr>
            <a:r>
              <a:rPr lang="ru" sz="1100">
                <a:latin typeface="Times New Roman"/>
              </a:rPr>
              <a:t>Пути движения к объекту (от остановки транспорта)</a:t>
            </a:r>
          </a:p>
        </p:txBody>
      </p:sp>
      <p:sp>
        <p:nvSpPr>
          <p:cNvPr id="15" name=""/>
          <p:cNvSpPr/>
          <p:nvPr/>
        </p:nvSpPr>
        <p:spPr>
          <a:xfrm>
            <a:off x="5553456" y="4760976"/>
            <a:ext cx="2005584" cy="304800"/>
          </a:xfrm>
          <a:prstGeom prst="rect">
            <a:avLst/>
          </a:prstGeom>
        </p:spPr>
        <p:txBody>
          <a:bodyPr lIns="0" tIns="0" rIns="0" bIns="0">
            <a:noAutofit/>
          </a:bodyPr>
          <a:p>
            <a:pPr algn="just" marL="63500" indent="0">
              <a:lnSpc>
                <a:spcPts val="1392"/>
              </a:lnSpc>
            </a:pPr>
            <a:r>
              <a:rPr lang="ru" sz="1100">
                <a:latin typeface="Times New Roman"/>
              </a:rPr>
              <a:t>Индивидуальное решение с </a:t>
            </a:r>
            <a:r>
              <a:rPr lang="en-US" cap="small" sz="1100">
                <a:latin typeface="Times New Roman"/>
              </a:rPr>
              <a:t>TCP</a:t>
            </a:r>
          </a:p>
        </p:txBody>
      </p:sp>
      <p:sp>
        <p:nvSpPr>
          <p:cNvPr id="16" name=""/>
          <p:cNvSpPr/>
          <p:nvPr/>
        </p:nvSpPr>
        <p:spPr>
          <a:xfrm>
            <a:off x="1700784" y="5126736"/>
            <a:ext cx="3678936" cy="158496"/>
          </a:xfrm>
          <a:prstGeom prst="rect">
            <a:avLst/>
          </a:prstGeom>
        </p:spPr>
        <p:txBody>
          <a:bodyPr lIns="0" tIns="0" rIns="0" bIns="0">
            <a:noAutofit/>
          </a:bodyPr>
          <a:p>
            <a:pPr indent="0">
              <a:spcBef>
                <a:spcPts val="1260"/>
              </a:spcBef>
            </a:pPr>
            <a:r>
              <a:rPr lang="ru" sz="1100">
                <a:latin typeface="Times New Roman"/>
              </a:rPr>
              <a:t>Все зоны и участки</a:t>
            </a:r>
          </a:p>
        </p:txBody>
      </p:sp>
      <p:sp>
        <p:nvSpPr>
          <p:cNvPr id="17" name=""/>
          <p:cNvSpPr/>
          <p:nvPr/>
        </p:nvSpPr>
        <p:spPr>
          <a:xfrm>
            <a:off x="5553456" y="5120640"/>
            <a:ext cx="2005584" cy="304800"/>
          </a:xfrm>
          <a:prstGeom prst="rect">
            <a:avLst/>
          </a:prstGeom>
        </p:spPr>
        <p:txBody>
          <a:bodyPr lIns="0" tIns="0" rIns="0" bIns="0">
            <a:noAutofit/>
          </a:bodyPr>
          <a:p>
            <a:pPr algn="just" marL="63500" indent="0">
              <a:lnSpc>
                <a:spcPts val="1368"/>
              </a:lnSpc>
            </a:pPr>
            <a:r>
              <a:rPr lang="ru" sz="1100">
                <a:latin typeface="Times New Roman"/>
              </a:rPr>
              <a:t>Индивидуальное решение с </a:t>
            </a:r>
            <a:r>
              <a:rPr lang="en-US" cap="small" sz="1100">
                <a:latin typeface="Times New Roman"/>
              </a:rPr>
              <a:t>TCP</a:t>
            </a:r>
          </a:p>
        </p:txBody>
      </p:sp>
      <p:sp>
        <p:nvSpPr>
          <p:cNvPr id="18" name=""/>
          <p:cNvSpPr/>
          <p:nvPr/>
        </p:nvSpPr>
        <p:spPr>
          <a:xfrm>
            <a:off x="1368552" y="5474208"/>
            <a:ext cx="5775960" cy="3151632"/>
          </a:xfrm>
          <a:prstGeom prst="rect">
            <a:avLst/>
          </a:prstGeom>
        </p:spPr>
        <p:txBody>
          <a:bodyPr lIns="0" tIns="0" rIns="0" bIns="0">
            <a:noAutofit/>
          </a:bodyPr>
          <a:p>
            <a:pPr algn="just" marL="12700" marR="12700" indent="0">
              <a:lnSpc>
                <a:spcPts val="1368"/>
              </a:lnSpc>
            </a:pPr>
            <a:r>
              <a:rPr lang="ru" cap="small" sz="1100">
                <a:latin typeface="Times New Roman"/>
              </a:rPr>
              <a:t>*- указывается один из вариантов (видов работ): не нуждается; ремонт (текущий, капитальный); индивидуальное решение с </a:t>
            </a:r>
            <a:r>
              <a:rPr lang="en-US" sz="1100">
                <a:latin typeface="Times New Roman"/>
              </a:rPr>
              <a:t>TCP; </a:t>
            </a:r>
            <a:r>
              <a:rPr lang="ru" sz="1100">
                <a:latin typeface="Times New Roman"/>
              </a:rPr>
              <a:t>технические решения невозможны -организация альтернативной формы обслуживания</a:t>
            </a:r>
          </a:p>
          <a:p>
            <a:pPr algn="just" marL="12700" indent="0">
              <a:lnSpc>
                <a:spcPts val="1368"/>
              </a:lnSpc>
            </a:pPr>
            <a:r>
              <a:rPr lang="ru" sz="1100">
                <a:latin typeface="Times New Roman"/>
              </a:rPr>
              <a:t>4.2. Период проведения работ</a:t>
            </a:r>
            <a:r>
              <a:rPr lang="ru" sz="1100">
                <a:latin typeface="Times New Roman"/>
              </a:rPr>
              <a:t> </a:t>
            </a:r>
            <a:r>
              <a:rPr lang="ru" sz="1100">
                <a:latin typeface="Times New Roman"/>
              </a:rPr>
              <a:t>2028г.</a:t>
            </a:r>
          </a:p>
          <a:p>
            <a:pPr marL="12700" marR="12700" indent="0">
              <a:lnSpc>
                <a:spcPts val="1560"/>
              </a:lnSpc>
              <a:spcAft>
                <a:spcPts val="630"/>
              </a:spcAft>
            </a:pPr>
            <a:r>
              <a:rPr lang="ru" sz="1100">
                <a:latin typeface="Times New Roman"/>
              </a:rPr>
              <a:t>в</a:t>
            </a:r>
            <a:r>
              <a:rPr lang="ru" sz="900" spc="50">
                <a:latin typeface="Trebuchet MS"/>
              </a:rPr>
              <a:t> рамках</a:t>
            </a:r>
            <a:r>
              <a:rPr lang="ru" sz="1100">
                <a:latin typeface="Times New Roman"/>
              </a:rPr>
              <a:t> в рамках исполнения </a:t>
            </a:r>
            <a:r>
              <a:rPr lang="ru" sz="1100">
                <a:latin typeface="Times New Roman"/>
              </a:rPr>
              <a:t>План мероприятий («дорожная карта») по повышению значений показателей доступности для инвалидов и лиц с ограниченными возможностями здоровья объектов и услуг в МДОУ ДС Дюймовочка х.Клетский</a:t>
            </a:r>
          </a:p>
          <a:p>
            <a:pPr marL="12700" marR="12700" indent="0">
              <a:lnSpc>
                <a:spcPts val="1392"/>
              </a:lnSpc>
            </a:pPr>
            <a:r>
              <a:rPr lang="ru" sz="1100">
                <a:latin typeface="Times New Roman"/>
              </a:rPr>
              <a:t>4.3. Ожидаемый результат (по состоянию доступности) после выполнения работ по адаптации</a:t>
            </a:r>
            <a:r>
              <a:rPr lang="ru" sz="1100">
                <a:latin typeface="Times New Roman"/>
              </a:rPr>
              <a:t> </a:t>
            </a:r>
            <a:r>
              <a:rPr lang="ru" sz="1100">
                <a:latin typeface="Times New Roman"/>
              </a:rPr>
              <a:t>полная доступность 1 этажа и территории для инвалидов(С,Г\У) </a:t>
            </a:r>
            <a:r>
              <a:rPr lang="ru" sz="1100">
                <a:latin typeface="Times New Roman"/>
              </a:rPr>
              <a:t>Оценка результата исполнения программы, плана (по состоянию доступности)</a:t>
            </a:r>
            <a:r>
              <a:rPr lang="ru" sz="1100">
                <a:latin typeface="Times New Roman"/>
              </a:rPr>
              <a:t> </a:t>
            </a:r>
            <a:r>
              <a:rPr lang="ru" sz="1100">
                <a:latin typeface="Times New Roman"/>
              </a:rPr>
              <a:t>ДЧ -И(К,Р,СХ,У)</a:t>
            </a:r>
          </a:p>
          <a:p>
            <a:pPr marL="12700" marR="12700" indent="0">
              <a:lnSpc>
                <a:spcPts val="1368"/>
              </a:lnSpc>
            </a:pPr>
            <a:r>
              <a:rPr lang="ru" sz="1100">
                <a:latin typeface="Times New Roman"/>
              </a:rPr>
              <a:t>4.4. Для принятия решения</a:t>
            </a:r>
            <a:r>
              <a:rPr lang="ru" sz="1100">
                <a:latin typeface="Times New Roman"/>
              </a:rPr>
              <a:t> </a:t>
            </a:r>
            <a:r>
              <a:rPr lang="ru" sz="1100">
                <a:latin typeface="Times New Roman"/>
              </a:rPr>
              <a:t>требуется</a:t>
            </a:r>
            <a:r>
              <a:rPr lang="ru" sz="1100">
                <a:latin typeface="Times New Roman"/>
              </a:rPr>
              <a:t>,</a:t>
            </a:r>
            <a:r>
              <a:rPr lang="ru" sz="1100">
                <a:latin typeface="Times New Roman"/>
              </a:rPr>
              <a:t> не требуется</a:t>
            </a:r>
            <a:r>
              <a:rPr lang="ru" sz="1100">
                <a:latin typeface="Times New Roman"/>
              </a:rPr>
              <a:t> (нужное подчеркнуть): </a:t>
            </a:r>
            <a:r>
              <a:rPr lang="ru" sz="1100">
                <a:latin typeface="Times New Roman"/>
              </a:rPr>
              <a:t>Согласование в сфере проектирования и строительства; архитектуры; техническая экспертиза; разработка проектно -сметной документации; согласование с вышестоящей организацией (собственником объекта)_</a:t>
            </a:r>
          </a:p>
          <a:p>
            <a:pPr algn="just" marL="12700" marR="12700" indent="0">
              <a:lnSpc>
                <a:spcPts val="1368"/>
              </a:lnSpc>
              <a:spcAft>
                <a:spcPts val="1680"/>
              </a:spcAft>
            </a:pPr>
            <a:r>
              <a:rPr lang="ru" sz="1100">
                <a:latin typeface="Times New Roman"/>
              </a:rPr>
              <a:t>Имеется заключение уполномоченной организации о состоянии доступности объекта </a:t>
            </a:r>
            <a:r>
              <a:rPr lang="ru" sz="1100">
                <a:latin typeface="Times New Roman"/>
              </a:rPr>
              <a:t>нет</a:t>
            </a:r>
          </a:p>
        </p:txBody>
      </p:sp>
      <p:sp>
        <p:nvSpPr>
          <p:cNvPr id="19" name=""/>
          <p:cNvSpPr/>
          <p:nvPr/>
        </p:nvSpPr>
        <p:spPr>
          <a:xfrm>
            <a:off x="1368552" y="9009888"/>
            <a:ext cx="5775960" cy="704088"/>
          </a:xfrm>
          <a:prstGeom prst="rect">
            <a:avLst/>
          </a:prstGeom>
        </p:spPr>
        <p:txBody>
          <a:bodyPr lIns="0" tIns="0" rIns="0" bIns="0">
            <a:noAutofit/>
          </a:bodyPr>
          <a:p>
            <a:pPr marL="12700" marR="12700" indent="0">
              <a:lnSpc>
                <a:spcPts val="1368"/>
              </a:lnSpc>
              <a:spcBef>
                <a:spcPts val="1680"/>
              </a:spcBef>
            </a:pPr>
            <a:r>
              <a:rPr lang="ru" cap="small" sz="1100">
                <a:latin typeface="Times New Roman"/>
              </a:rPr>
              <a:t>(наименование документа и выдавшей его организации, дата),</a:t>
            </a:r>
            <a:r>
              <a:rPr lang="ru" sz="1100">
                <a:latin typeface="Times New Roman"/>
              </a:rPr>
              <a:t> прилагается 4.5. Информация размещена (обновлена) на Карте доступности субъекта РФ дата </a:t>
            </a:r>
            <a:r>
              <a:rPr lang="ru" sz="1100">
                <a:latin typeface="Times New Roman"/>
              </a:rPr>
              <a:t>01.09.2025г.на сайте организации </a:t>
            </a:r>
            <a:r>
              <a:rPr lang="en-US" sz="1100">
                <a:latin typeface="Times New Roman"/>
              </a:rPr>
              <a:t>https;//dyuimovochka.oshkole.ru/ </a:t>
            </a:r>
            <a:r>
              <a:rPr lang="ru" cap="small" sz="1100">
                <a:latin typeface="Times New Roman"/>
              </a:rPr>
              <a:t>,на интернет-портале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"/>
          <p:cNvSpPr/>
          <p:nvPr/>
        </p:nvSpPr>
        <p:spPr>
          <a:xfrm>
            <a:off x="1383792" y="841248"/>
            <a:ext cx="4794504" cy="1225296"/>
          </a:xfrm>
          <a:prstGeom prst="rect">
            <a:avLst/>
          </a:prstGeom>
        </p:spPr>
        <p:txBody>
          <a:bodyPr lIns="0" tIns="0" rIns="0" bIns="0">
            <a:noAutofit/>
          </a:bodyPr>
          <a:p>
            <a:pPr marL="12700" marR="12700" indent="0">
              <a:lnSpc>
                <a:spcPts val="2760"/>
              </a:lnSpc>
            </a:pPr>
            <a:r>
              <a:rPr lang="ru" cap="small" sz="1100">
                <a:latin typeface="Times New Roman"/>
              </a:rPr>
              <a:t>5. Особые отметки</a:t>
            </a:r>
          </a:p>
          <a:p>
            <a:pPr marL="12700" indent="0">
              <a:lnSpc>
                <a:spcPts val="2760"/>
              </a:lnSpc>
            </a:pPr>
            <a:r>
              <a:rPr lang="ru" sz="1100">
                <a:latin typeface="Times New Roman"/>
              </a:rPr>
              <a:t>Паспорт сформирован на основании:</a:t>
            </a:r>
          </a:p>
          <a:p>
            <a:pPr marL="12700" indent="0">
              <a:lnSpc>
                <a:spcPts val="2760"/>
              </a:lnSpc>
            </a:pPr>
            <a:r>
              <a:rPr lang="ru" cap="small" sz="1100">
                <a:latin typeface="Times New Roman"/>
              </a:rPr>
              <a:t>1. Анкеты (</a:t>
            </a:r>
            <a:r>
              <a:rPr lang="ru" cap="small" sz="1100">
                <a:latin typeface="Times New Roman"/>
              </a:rPr>
              <a:t>информации об объекте)</a:t>
            </a:r>
            <a:r>
              <a:rPr lang="ru" sz="1100">
                <a:latin typeface="Times New Roman"/>
              </a:rPr>
              <a:t> от «10 » августа 2025г.,</a:t>
            </a:r>
          </a:p>
          <a:p>
            <a:pPr marL="12700" indent="0">
              <a:spcAft>
                <a:spcPts val="210"/>
              </a:spcAft>
            </a:pPr>
            <a:r>
              <a:rPr lang="ru" sz="1100">
                <a:latin typeface="Times New Roman"/>
              </a:rPr>
              <a:t>2. Акта обследования объекта: № акта 1 от «10» августа 2025 г.</a:t>
            </a:r>
          </a:p>
          <a:p>
            <a:pPr marL="12700" indent="0"/>
            <a:r>
              <a:rPr lang="ru" cap="small" sz="1100">
                <a:latin typeface="Times New Roman"/>
              </a:rPr>
              <a:t>3. Решения Комиссии </a:t>
            </a:r>
            <a:r>
              <a:rPr lang="ru" sz="1100">
                <a:latin typeface="Times New Roman"/>
              </a:rPr>
              <a:t>ДЧ - И(К,0,С,Г,У)</a:t>
            </a:r>
            <a:r>
              <a:rPr lang="ru" sz="1100">
                <a:latin typeface="Times New Roman"/>
              </a:rPr>
              <a:t> от «10» августа </a:t>
            </a:r>
            <a:r>
              <a:rPr lang="ru" sz="1100">
                <a:latin typeface="Times New Roman"/>
              </a:rPr>
              <a:t>2025</a:t>
            </a:r>
            <a:r>
              <a:rPr lang="ru" sz="1100">
                <a:latin typeface="Times New Roman"/>
              </a:rPr>
              <a:t> г.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